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handoutMasterIdLst>
    <p:handoutMasterId r:id="rId21"/>
  </p:handoutMasterIdLst>
  <p:sldIdLst>
    <p:sldId id="256" r:id="rId2"/>
    <p:sldId id="265" r:id="rId3"/>
    <p:sldId id="257" r:id="rId4"/>
    <p:sldId id="258" r:id="rId5"/>
    <p:sldId id="260" r:id="rId6"/>
    <p:sldId id="269" r:id="rId7"/>
    <p:sldId id="271" r:id="rId8"/>
    <p:sldId id="266" r:id="rId9"/>
    <p:sldId id="267" r:id="rId10"/>
    <p:sldId id="268" r:id="rId11"/>
    <p:sldId id="270" r:id="rId12"/>
    <p:sldId id="259" r:id="rId13"/>
    <p:sldId id="261" r:id="rId14"/>
    <p:sldId id="278" r:id="rId15"/>
    <p:sldId id="279" r:id="rId16"/>
    <p:sldId id="280" r:id="rId17"/>
    <p:sldId id="262" r:id="rId18"/>
    <p:sldId id="277" r:id="rId19"/>
  </p:sldIdLst>
  <p:sldSz cx="9144000" cy="6858000" type="screen4x3"/>
  <p:notesSz cx="6797675" cy="9926638"/>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673" autoAdjust="0"/>
    <p:restoredTop sz="94660"/>
  </p:normalViewPr>
  <p:slideViewPr>
    <p:cSldViewPr>
      <p:cViewPr varScale="1">
        <p:scale>
          <a:sx n="81" d="100"/>
          <a:sy n="81" d="100"/>
        </p:scale>
        <p:origin x="1819" y="53"/>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8B1D76A9-9E47-4C43-8CEF-167C90609C41}" type="datetimeFigureOut">
              <a:rPr lang="zh-TW" altLang="en-US" smtClean="0"/>
              <a:t>2024/3/29</a:t>
            </a:fld>
            <a:endParaRPr lang="zh-TW" altLang="en-US"/>
          </a:p>
        </p:txBody>
      </p:sp>
      <p:sp>
        <p:nvSpPr>
          <p:cNvPr id="4" name="頁尾版面配置區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zh-TW" altLang="en-US"/>
          </a:p>
        </p:txBody>
      </p:sp>
      <p:sp>
        <p:nvSpPr>
          <p:cNvPr id="5" name="投影片編號版面配置區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4B3149C9-68FE-4D4E-835E-B5371001CAAD}" type="slidenum">
              <a:rPr lang="zh-TW" altLang="en-US" smtClean="0"/>
              <a:t>‹#›</a:t>
            </a:fld>
            <a:endParaRPr lang="zh-TW" altLang="en-US"/>
          </a:p>
        </p:txBody>
      </p:sp>
    </p:spTree>
    <p:extLst>
      <p:ext uri="{BB962C8B-B14F-4D97-AF65-F5344CB8AC3E}">
        <p14:creationId xmlns:p14="http://schemas.microsoft.com/office/powerpoint/2010/main" val="6888798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E6317AA0-6A39-4CAD-B665-74261680E747}" type="datetimeFigureOut">
              <a:rPr lang="zh-TW" altLang="en-US" smtClean="0"/>
              <a:t>2024/3/29</a:t>
            </a:fld>
            <a:endParaRPr lang="zh-TW" altLang="en-US"/>
          </a:p>
        </p:txBody>
      </p:sp>
      <p:sp>
        <p:nvSpPr>
          <p:cNvPr id="4" name="投影片影像版面配置區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DCA6A36B-31E3-4102-BD9F-38296DF991A6}" type="slidenum">
              <a:rPr lang="zh-TW" altLang="en-US" smtClean="0"/>
              <a:t>‹#›</a:t>
            </a:fld>
            <a:endParaRPr lang="zh-TW" altLang="en-US"/>
          </a:p>
        </p:txBody>
      </p:sp>
    </p:spTree>
    <p:extLst>
      <p:ext uri="{BB962C8B-B14F-4D97-AF65-F5344CB8AC3E}">
        <p14:creationId xmlns:p14="http://schemas.microsoft.com/office/powerpoint/2010/main" val="3346723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sz="1200" b="0" i="0" kern="1200" dirty="0">
                <a:solidFill>
                  <a:schemeClr val="tx1"/>
                </a:solidFill>
                <a:effectLst/>
                <a:latin typeface="+mn-lt"/>
                <a:ea typeface="+mn-ea"/>
                <a:cs typeface="+mn-cs"/>
              </a:rPr>
              <a:t>十一、適用學生遭受學校歧視、違法懲處，或學校做出其他影響受教權之</a:t>
            </a:r>
            <a:br>
              <a:rPr lang="zh-TW" altLang="en-US" dirty="0"/>
            </a:br>
            <a:r>
              <a:rPr lang="zh-TW" altLang="en-US" sz="1200" b="0" i="0" kern="1200" dirty="0">
                <a:solidFill>
                  <a:schemeClr val="tx1"/>
                </a:solidFill>
                <a:effectLst/>
                <a:latin typeface="+mn-lt"/>
                <a:ea typeface="+mn-ea"/>
                <a:cs typeface="+mn-cs"/>
              </a:rPr>
              <a:t>　　　措施或決議，得依相關法規提出救濟</a:t>
            </a:r>
            <a:endParaRPr lang="zh-TW" altLang="en-US" dirty="0"/>
          </a:p>
        </p:txBody>
      </p:sp>
      <p:sp>
        <p:nvSpPr>
          <p:cNvPr id="4" name="投影片編號版面配置區 3"/>
          <p:cNvSpPr>
            <a:spLocks noGrp="1"/>
          </p:cNvSpPr>
          <p:nvPr>
            <p:ph type="sldNum" sz="quarter" idx="5"/>
          </p:nvPr>
        </p:nvSpPr>
        <p:spPr/>
        <p:txBody>
          <a:bodyPr/>
          <a:lstStyle/>
          <a:p>
            <a:fld id="{DCA6A36B-31E3-4102-BD9F-38296DF991A6}" type="slidenum">
              <a:rPr lang="zh-TW" altLang="en-US" smtClean="0"/>
              <a:t>4</a:t>
            </a:fld>
            <a:endParaRPr lang="zh-TW" altLang="en-US"/>
          </a:p>
        </p:txBody>
      </p:sp>
    </p:spTree>
    <p:extLst>
      <p:ext uri="{BB962C8B-B14F-4D97-AF65-F5344CB8AC3E}">
        <p14:creationId xmlns:p14="http://schemas.microsoft.com/office/powerpoint/2010/main" val="10245588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a:t>按一下以編輯母片標題樣式</a:t>
            </a:r>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a:t>按一下以編輯母片副標題樣式</a:t>
            </a:r>
          </a:p>
        </p:txBody>
      </p:sp>
      <p:sp>
        <p:nvSpPr>
          <p:cNvPr id="4" name="日期版面配置區 3"/>
          <p:cNvSpPr>
            <a:spLocks noGrp="1"/>
          </p:cNvSpPr>
          <p:nvPr>
            <p:ph type="dt" sz="half" idx="10"/>
          </p:nvPr>
        </p:nvSpPr>
        <p:spPr/>
        <p:txBody>
          <a:bodyPr/>
          <a:lstStyle/>
          <a:p>
            <a:fld id="{107A9960-8CA5-449A-B723-D4B164118C96}" type="datetimeFigureOut">
              <a:rPr lang="zh-TW" altLang="en-US" smtClean="0"/>
              <a:t>2024/3/29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456A1947-1197-4FE7-8423-5372A3BE56A1}" type="slidenum">
              <a:rPr lang="zh-TW" altLang="en-US" smtClean="0"/>
              <a:t>‹#›</a:t>
            </a:fld>
            <a:endParaRPr lang="zh-TW" altLang="en-US"/>
          </a:p>
        </p:txBody>
      </p:sp>
    </p:spTree>
    <p:extLst>
      <p:ext uri="{BB962C8B-B14F-4D97-AF65-F5344CB8AC3E}">
        <p14:creationId xmlns:p14="http://schemas.microsoft.com/office/powerpoint/2010/main" val="11580120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p>
            <a:fld id="{107A9960-8CA5-449A-B723-D4B164118C96}" type="datetimeFigureOut">
              <a:rPr lang="zh-TW" altLang="en-US" smtClean="0"/>
              <a:t>2024/3/29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456A1947-1197-4FE7-8423-5372A3BE56A1}" type="slidenum">
              <a:rPr lang="zh-TW" altLang="en-US" smtClean="0"/>
              <a:t>‹#›</a:t>
            </a:fld>
            <a:endParaRPr lang="zh-TW" altLang="en-US"/>
          </a:p>
        </p:txBody>
      </p:sp>
    </p:spTree>
    <p:extLst>
      <p:ext uri="{BB962C8B-B14F-4D97-AF65-F5344CB8AC3E}">
        <p14:creationId xmlns:p14="http://schemas.microsoft.com/office/powerpoint/2010/main" val="4279928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p>
            <a:fld id="{107A9960-8CA5-449A-B723-D4B164118C96}" type="datetimeFigureOut">
              <a:rPr lang="zh-TW" altLang="en-US" smtClean="0"/>
              <a:t>2024/3/29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456A1947-1197-4FE7-8423-5372A3BE56A1}" type="slidenum">
              <a:rPr lang="zh-TW" altLang="en-US" smtClean="0"/>
              <a:t>‹#›</a:t>
            </a:fld>
            <a:endParaRPr lang="zh-TW" altLang="en-US"/>
          </a:p>
        </p:txBody>
      </p:sp>
    </p:spTree>
    <p:extLst>
      <p:ext uri="{BB962C8B-B14F-4D97-AF65-F5344CB8AC3E}">
        <p14:creationId xmlns:p14="http://schemas.microsoft.com/office/powerpoint/2010/main" val="2466190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p>
            <a:fld id="{107A9960-8CA5-449A-B723-D4B164118C96}" type="datetimeFigureOut">
              <a:rPr lang="zh-TW" altLang="en-US" smtClean="0"/>
              <a:t>2024/3/29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456A1947-1197-4FE7-8423-5372A3BE56A1}" type="slidenum">
              <a:rPr lang="zh-TW" altLang="en-US" smtClean="0"/>
              <a:t>‹#›</a:t>
            </a:fld>
            <a:endParaRPr lang="zh-TW" altLang="en-US"/>
          </a:p>
        </p:txBody>
      </p:sp>
    </p:spTree>
    <p:extLst>
      <p:ext uri="{BB962C8B-B14F-4D97-AF65-F5344CB8AC3E}">
        <p14:creationId xmlns:p14="http://schemas.microsoft.com/office/powerpoint/2010/main" val="2820637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a:t>按一下以編輯母片標題樣式</a:t>
            </a:r>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4" name="日期版面配置區 3"/>
          <p:cNvSpPr>
            <a:spLocks noGrp="1"/>
          </p:cNvSpPr>
          <p:nvPr>
            <p:ph type="dt" sz="half" idx="10"/>
          </p:nvPr>
        </p:nvSpPr>
        <p:spPr/>
        <p:txBody>
          <a:bodyPr/>
          <a:lstStyle/>
          <a:p>
            <a:fld id="{107A9960-8CA5-449A-B723-D4B164118C96}" type="datetimeFigureOut">
              <a:rPr lang="zh-TW" altLang="en-US" smtClean="0"/>
              <a:t>2024/3/29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456A1947-1197-4FE7-8423-5372A3BE56A1}" type="slidenum">
              <a:rPr lang="zh-TW" altLang="en-US" smtClean="0"/>
              <a:t>‹#›</a:t>
            </a:fld>
            <a:endParaRPr lang="zh-TW" altLang="en-US"/>
          </a:p>
        </p:txBody>
      </p:sp>
    </p:spTree>
    <p:extLst>
      <p:ext uri="{BB962C8B-B14F-4D97-AF65-F5344CB8AC3E}">
        <p14:creationId xmlns:p14="http://schemas.microsoft.com/office/powerpoint/2010/main" val="21222200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日期版面配置區 4"/>
          <p:cNvSpPr>
            <a:spLocks noGrp="1"/>
          </p:cNvSpPr>
          <p:nvPr>
            <p:ph type="dt" sz="half" idx="10"/>
          </p:nvPr>
        </p:nvSpPr>
        <p:spPr/>
        <p:txBody>
          <a:bodyPr/>
          <a:lstStyle/>
          <a:p>
            <a:fld id="{107A9960-8CA5-449A-B723-D4B164118C96}" type="datetimeFigureOut">
              <a:rPr lang="zh-TW" altLang="en-US" smtClean="0"/>
              <a:t>2024/3/29</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456A1947-1197-4FE7-8423-5372A3BE56A1}" type="slidenum">
              <a:rPr lang="zh-TW" altLang="en-US" smtClean="0"/>
              <a:t>‹#›</a:t>
            </a:fld>
            <a:endParaRPr lang="zh-TW" altLang="en-US"/>
          </a:p>
        </p:txBody>
      </p:sp>
    </p:spTree>
    <p:extLst>
      <p:ext uri="{BB962C8B-B14F-4D97-AF65-F5344CB8AC3E}">
        <p14:creationId xmlns:p14="http://schemas.microsoft.com/office/powerpoint/2010/main" val="20817048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a:t>按一下以編輯母片標題樣式</a:t>
            </a:r>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日期版面配置區 6"/>
          <p:cNvSpPr>
            <a:spLocks noGrp="1"/>
          </p:cNvSpPr>
          <p:nvPr>
            <p:ph type="dt" sz="half" idx="10"/>
          </p:nvPr>
        </p:nvSpPr>
        <p:spPr/>
        <p:txBody>
          <a:bodyPr/>
          <a:lstStyle/>
          <a:p>
            <a:fld id="{107A9960-8CA5-449A-B723-D4B164118C96}" type="datetimeFigureOut">
              <a:rPr lang="zh-TW" altLang="en-US" smtClean="0"/>
              <a:t>2024/3/29</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456A1947-1197-4FE7-8423-5372A3BE56A1}" type="slidenum">
              <a:rPr lang="zh-TW" altLang="en-US" smtClean="0"/>
              <a:t>‹#›</a:t>
            </a:fld>
            <a:endParaRPr lang="zh-TW" altLang="en-US"/>
          </a:p>
        </p:txBody>
      </p:sp>
    </p:spTree>
    <p:extLst>
      <p:ext uri="{BB962C8B-B14F-4D97-AF65-F5344CB8AC3E}">
        <p14:creationId xmlns:p14="http://schemas.microsoft.com/office/powerpoint/2010/main" val="23116511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日期版面配置區 2"/>
          <p:cNvSpPr>
            <a:spLocks noGrp="1"/>
          </p:cNvSpPr>
          <p:nvPr>
            <p:ph type="dt" sz="half" idx="10"/>
          </p:nvPr>
        </p:nvSpPr>
        <p:spPr/>
        <p:txBody>
          <a:bodyPr/>
          <a:lstStyle/>
          <a:p>
            <a:fld id="{107A9960-8CA5-449A-B723-D4B164118C96}" type="datetimeFigureOut">
              <a:rPr lang="zh-TW" altLang="en-US" smtClean="0"/>
              <a:t>2024/3/29</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456A1947-1197-4FE7-8423-5372A3BE56A1}" type="slidenum">
              <a:rPr lang="zh-TW" altLang="en-US" smtClean="0"/>
              <a:t>‹#›</a:t>
            </a:fld>
            <a:endParaRPr lang="zh-TW" altLang="en-US"/>
          </a:p>
        </p:txBody>
      </p:sp>
    </p:spTree>
    <p:extLst>
      <p:ext uri="{BB962C8B-B14F-4D97-AF65-F5344CB8AC3E}">
        <p14:creationId xmlns:p14="http://schemas.microsoft.com/office/powerpoint/2010/main" val="153742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107A9960-8CA5-449A-B723-D4B164118C96}" type="datetimeFigureOut">
              <a:rPr lang="zh-TW" altLang="en-US" smtClean="0"/>
              <a:t>2024/3/29</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456A1947-1197-4FE7-8423-5372A3BE56A1}" type="slidenum">
              <a:rPr lang="zh-TW" altLang="en-US" smtClean="0"/>
              <a:t>‹#›</a:t>
            </a:fld>
            <a:endParaRPr lang="zh-TW" altLang="en-US"/>
          </a:p>
        </p:txBody>
      </p:sp>
    </p:spTree>
    <p:extLst>
      <p:ext uri="{BB962C8B-B14F-4D97-AF65-F5344CB8AC3E}">
        <p14:creationId xmlns:p14="http://schemas.microsoft.com/office/powerpoint/2010/main" val="34428552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a:t>按一下以編輯母片標題樣式</a:t>
            </a:r>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日期版面配置區 4"/>
          <p:cNvSpPr>
            <a:spLocks noGrp="1"/>
          </p:cNvSpPr>
          <p:nvPr>
            <p:ph type="dt" sz="half" idx="10"/>
          </p:nvPr>
        </p:nvSpPr>
        <p:spPr/>
        <p:txBody>
          <a:bodyPr/>
          <a:lstStyle/>
          <a:p>
            <a:fld id="{107A9960-8CA5-449A-B723-D4B164118C96}" type="datetimeFigureOut">
              <a:rPr lang="zh-TW" altLang="en-US" smtClean="0"/>
              <a:t>2024/3/29</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456A1947-1197-4FE7-8423-5372A3BE56A1}" type="slidenum">
              <a:rPr lang="zh-TW" altLang="en-US" smtClean="0"/>
              <a:t>‹#›</a:t>
            </a:fld>
            <a:endParaRPr lang="zh-TW" altLang="en-US"/>
          </a:p>
        </p:txBody>
      </p:sp>
    </p:spTree>
    <p:extLst>
      <p:ext uri="{BB962C8B-B14F-4D97-AF65-F5344CB8AC3E}">
        <p14:creationId xmlns:p14="http://schemas.microsoft.com/office/powerpoint/2010/main" val="30109485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a:t>按一下以編輯母片標題樣式</a:t>
            </a:r>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日期版面配置區 4"/>
          <p:cNvSpPr>
            <a:spLocks noGrp="1"/>
          </p:cNvSpPr>
          <p:nvPr>
            <p:ph type="dt" sz="half" idx="10"/>
          </p:nvPr>
        </p:nvSpPr>
        <p:spPr/>
        <p:txBody>
          <a:bodyPr/>
          <a:lstStyle/>
          <a:p>
            <a:fld id="{107A9960-8CA5-449A-B723-D4B164118C96}" type="datetimeFigureOut">
              <a:rPr lang="zh-TW" altLang="en-US" smtClean="0"/>
              <a:t>2024/3/29</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456A1947-1197-4FE7-8423-5372A3BE56A1}" type="slidenum">
              <a:rPr lang="zh-TW" altLang="en-US" smtClean="0"/>
              <a:t>‹#›</a:t>
            </a:fld>
            <a:endParaRPr lang="zh-TW" altLang="en-US"/>
          </a:p>
        </p:txBody>
      </p:sp>
    </p:spTree>
    <p:extLst>
      <p:ext uri="{BB962C8B-B14F-4D97-AF65-F5344CB8AC3E}">
        <p14:creationId xmlns:p14="http://schemas.microsoft.com/office/powerpoint/2010/main" val="17297327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a:t>按一下以編輯母片標題樣式</a:t>
            </a:r>
          </a:p>
        </p:txBody>
      </p:sp>
      <p:sp>
        <p:nvSpPr>
          <p:cNvPr id="3" name="文字版面配置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7A9960-8CA5-449A-B723-D4B164118C96}" type="datetimeFigureOut">
              <a:rPr lang="zh-TW" altLang="en-US" smtClean="0"/>
              <a:t>2024/3/29</a:t>
            </a:fld>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6A1947-1197-4FE7-8423-5372A3BE56A1}" type="slidenum">
              <a:rPr lang="zh-TW" altLang="en-US" smtClean="0"/>
              <a:t>‹#›</a:t>
            </a:fld>
            <a:endParaRPr lang="zh-TW" altLang="en-US"/>
          </a:p>
        </p:txBody>
      </p:sp>
    </p:spTree>
    <p:extLst>
      <p:ext uri="{BB962C8B-B14F-4D97-AF65-F5344CB8AC3E}">
        <p14:creationId xmlns:p14="http://schemas.microsoft.com/office/powerpoint/2010/main" val="39007060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edu.law.moe.gov.tw/LawContent.aspx?id=FL036539"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edu.law.moe.gov.tw/LawContent.aspx?id=FL036539"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edu.law.moe.gov.tw/LawContent.aspx?id=FL036539"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lstStyle/>
          <a:p>
            <a:r>
              <a:rPr lang="zh-TW" altLang="en-US" dirty="0">
                <a:latin typeface="標楷體" panose="03000509000000000000" pitchFamily="65" charset="-120"/>
                <a:ea typeface="標楷體" panose="03000509000000000000" pitchFamily="65" charset="-120"/>
              </a:rPr>
              <a:t>懷孕學生受教權維護與輔導</a:t>
            </a:r>
          </a:p>
        </p:txBody>
      </p:sp>
      <p:sp>
        <p:nvSpPr>
          <p:cNvPr id="3" name="副標題 2"/>
          <p:cNvSpPr>
            <a:spLocks noGrp="1"/>
          </p:cNvSpPr>
          <p:nvPr>
            <p:ph type="subTitle" idx="1"/>
          </p:nvPr>
        </p:nvSpPr>
        <p:spPr/>
        <p:txBody>
          <a:bodyPr/>
          <a:lstStyle/>
          <a:p>
            <a:r>
              <a:rPr lang="zh-TW" altLang="en-US" dirty="0">
                <a:latin typeface="標楷體" panose="03000509000000000000" pitchFamily="65" charset="-120"/>
                <a:ea typeface="標楷體" panose="03000509000000000000" pitchFamily="65" charset="-120"/>
              </a:rPr>
              <a:t>學輔中心</a:t>
            </a:r>
          </a:p>
        </p:txBody>
      </p:sp>
    </p:spTree>
    <p:extLst>
      <p:ext uri="{BB962C8B-B14F-4D97-AF65-F5344CB8AC3E}">
        <p14:creationId xmlns:p14="http://schemas.microsoft.com/office/powerpoint/2010/main" val="22650565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dirty="0"/>
          </a:p>
        </p:txBody>
      </p:sp>
      <p:sp>
        <p:nvSpPr>
          <p:cNvPr id="3" name="內容版面配置區 2"/>
          <p:cNvSpPr>
            <a:spLocks noGrp="1"/>
          </p:cNvSpPr>
          <p:nvPr>
            <p:ph idx="1"/>
          </p:nvPr>
        </p:nvSpPr>
        <p:spPr/>
        <p:txBody>
          <a:bodyPr>
            <a:normAutofit fontScale="92500" lnSpcReduction="10000"/>
          </a:bodyPr>
          <a:lstStyle/>
          <a:p>
            <a:pPr marL="0" indent="0">
              <a:buNone/>
            </a:pPr>
            <a:r>
              <a:rPr lang="zh-TW" altLang="en-US" dirty="0">
                <a:latin typeface="標楷體" panose="03000509000000000000" pitchFamily="65" charset="-120"/>
                <a:ea typeface="標楷體" panose="03000509000000000000" pitchFamily="65" charset="-120"/>
              </a:rPr>
              <a:t>小美過著一下課便往家裡衝的超人生活，也常遇到孩子狀況，需頻繁請假</a:t>
            </a:r>
            <a:r>
              <a:rPr lang="en-US" altLang="zh-TW" dirty="0">
                <a:latin typeface="標楷體" panose="03000509000000000000" pitchFamily="65" charset="-120"/>
                <a:ea typeface="標楷體" panose="03000509000000000000" pitchFamily="65" charset="-120"/>
              </a:rPr>
              <a:t>…</a:t>
            </a:r>
            <a:r>
              <a:rPr lang="zh-TW" altLang="en-US" dirty="0">
                <a:latin typeface="標楷體" panose="03000509000000000000" pitchFamily="65" charset="-120"/>
                <a:ea typeface="標楷體" panose="03000509000000000000" pitchFamily="65" charset="-120"/>
              </a:rPr>
              <a:t>。</a:t>
            </a:r>
            <a:endParaRPr lang="en-US" altLang="zh-TW" dirty="0">
              <a:latin typeface="標楷體" panose="03000509000000000000" pitchFamily="65" charset="-120"/>
              <a:ea typeface="標楷體" panose="03000509000000000000" pitchFamily="65" charset="-120"/>
            </a:endParaRPr>
          </a:p>
          <a:p>
            <a:pPr marL="0" indent="0">
              <a:buNone/>
            </a:pPr>
            <a:r>
              <a:rPr lang="zh-TW" altLang="en-US" dirty="0">
                <a:latin typeface="標楷體" panose="03000509000000000000" pitchFamily="65" charset="-120"/>
                <a:ea typeface="標楷體" panose="03000509000000000000" pitchFamily="65" charset="-120"/>
              </a:rPr>
              <a:t>熬到了期末，</a:t>
            </a:r>
            <a:endParaRPr lang="en-US" altLang="zh-TW" dirty="0">
              <a:latin typeface="標楷體" panose="03000509000000000000" pitchFamily="65" charset="-120"/>
              <a:ea typeface="標楷體" panose="03000509000000000000" pitchFamily="65" charset="-120"/>
            </a:endParaRPr>
          </a:p>
          <a:p>
            <a:pPr marL="0" indent="0">
              <a:buNone/>
            </a:pPr>
            <a:r>
              <a:rPr lang="zh-TW" altLang="en-US" dirty="0">
                <a:latin typeface="標楷體" panose="03000509000000000000" pitchFamily="65" charset="-120"/>
                <a:ea typeface="標楷體" panose="03000509000000000000" pitchFamily="65" charset="-120"/>
              </a:rPr>
              <a:t> 小美缺課過多，</a:t>
            </a:r>
            <a:endParaRPr lang="en-US" altLang="zh-TW" dirty="0">
              <a:latin typeface="標楷體" panose="03000509000000000000" pitchFamily="65" charset="-120"/>
              <a:ea typeface="標楷體" panose="03000509000000000000" pitchFamily="65" charset="-120"/>
            </a:endParaRPr>
          </a:p>
          <a:p>
            <a:pPr marL="0" indent="0">
              <a:buNone/>
            </a:pPr>
            <a:r>
              <a:rPr lang="zh-TW" altLang="en-US" dirty="0">
                <a:latin typeface="標楷體" panose="03000509000000000000" pitchFamily="65" charset="-120"/>
                <a:ea typeface="標楷體" panose="03000509000000000000" pitchFamily="65" charset="-120"/>
              </a:rPr>
              <a:t>  主修全部被當，</a:t>
            </a:r>
            <a:endParaRPr lang="en-US" altLang="zh-TW" dirty="0">
              <a:latin typeface="標楷體" panose="03000509000000000000" pitchFamily="65" charset="-120"/>
              <a:ea typeface="標楷體" panose="03000509000000000000" pitchFamily="65" charset="-120"/>
            </a:endParaRPr>
          </a:p>
          <a:p>
            <a:pPr marL="0" indent="0">
              <a:buNone/>
            </a:pPr>
            <a:r>
              <a:rPr lang="zh-TW" altLang="en-US" dirty="0">
                <a:latin typeface="標楷體" panose="03000509000000000000" pitchFamily="65" charset="-120"/>
                <a:ea typeface="標楷體" panose="03000509000000000000" pitchFamily="65" charset="-120"/>
              </a:rPr>
              <a:t>   連體育課好不容易爭取到補考，</a:t>
            </a:r>
            <a:endParaRPr lang="en-US" altLang="zh-TW" dirty="0">
              <a:latin typeface="標楷體" panose="03000509000000000000" pitchFamily="65" charset="-120"/>
              <a:ea typeface="標楷體" panose="03000509000000000000" pitchFamily="65" charset="-120"/>
            </a:endParaRPr>
          </a:p>
          <a:p>
            <a:pPr marL="0" indent="0">
              <a:buNone/>
            </a:pPr>
            <a:r>
              <a:rPr lang="zh-TW" altLang="en-US" dirty="0">
                <a:latin typeface="標楷體" panose="03000509000000000000" pitchFamily="65" charset="-120"/>
                <a:ea typeface="標楷體" panose="03000509000000000000" pitchFamily="65" charset="-120"/>
              </a:rPr>
              <a:t>    也以</a:t>
            </a:r>
            <a:r>
              <a:rPr lang="en-US" altLang="zh-TW" dirty="0">
                <a:latin typeface="標楷體" panose="03000509000000000000" pitchFamily="65" charset="-120"/>
                <a:ea typeface="標楷體" panose="03000509000000000000" pitchFamily="65" charset="-120"/>
              </a:rPr>
              <a:t>40</a:t>
            </a:r>
            <a:r>
              <a:rPr lang="zh-TW" altLang="en-US" dirty="0">
                <a:latin typeface="標楷體" panose="03000509000000000000" pitchFamily="65" charset="-120"/>
                <a:ea typeface="標楷體" panose="03000509000000000000" pitchFamily="65" charset="-120"/>
              </a:rPr>
              <a:t>分收場。</a:t>
            </a:r>
            <a:endParaRPr lang="en-US" altLang="zh-TW" dirty="0">
              <a:latin typeface="標楷體" panose="03000509000000000000" pitchFamily="65" charset="-120"/>
              <a:ea typeface="標楷體" panose="03000509000000000000" pitchFamily="65" charset="-120"/>
            </a:endParaRPr>
          </a:p>
          <a:p>
            <a:endParaRPr lang="en-US" altLang="zh-TW" dirty="0">
              <a:latin typeface="標楷體" panose="03000509000000000000" pitchFamily="65" charset="-120"/>
              <a:ea typeface="標楷體" panose="03000509000000000000" pitchFamily="65" charset="-120"/>
            </a:endParaRPr>
          </a:p>
          <a:p>
            <a:r>
              <a:rPr lang="zh-TW" altLang="en-US" dirty="0">
                <a:latin typeface="標楷體" panose="03000509000000000000" pitchFamily="65" charset="-120"/>
                <a:ea typeface="標楷體" panose="03000509000000000000" pitchFamily="65" charset="-120"/>
              </a:rPr>
              <a:t>身、心俱疲下，小美走上休學的道路。。。</a:t>
            </a:r>
          </a:p>
        </p:txBody>
      </p:sp>
    </p:spTree>
    <p:extLst>
      <p:ext uri="{BB962C8B-B14F-4D97-AF65-F5344CB8AC3E}">
        <p14:creationId xmlns:p14="http://schemas.microsoft.com/office/powerpoint/2010/main" val="4021176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 calcmode="lin" valueType="num">
                                      <p:cBhvr additive="base">
                                        <p:cTn id="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latin typeface="標楷體" panose="03000509000000000000" pitchFamily="65" charset="-120"/>
                <a:ea typeface="標楷體" panose="03000509000000000000" pitchFamily="65" charset="-120"/>
              </a:rPr>
              <a:t>故事改寫</a:t>
            </a:r>
          </a:p>
        </p:txBody>
      </p:sp>
      <p:sp>
        <p:nvSpPr>
          <p:cNvPr id="3" name="內容版面配置區 2"/>
          <p:cNvSpPr>
            <a:spLocks noGrp="1"/>
          </p:cNvSpPr>
          <p:nvPr>
            <p:ph idx="1"/>
          </p:nvPr>
        </p:nvSpPr>
        <p:spPr/>
        <p:txBody>
          <a:bodyPr/>
          <a:lstStyle/>
          <a:p>
            <a:pPr marL="0" indent="0">
              <a:buNone/>
            </a:pPr>
            <a:r>
              <a:rPr lang="zh-TW" altLang="en-US" dirty="0">
                <a:latin typeface="標楷體" panose="03000509000000000000" pitchFamily="65" charset="-120"/>
                <a:ea typeface="標楷體" panose="03000509000000000000" pitchFamily="65" charset="-120"/>
              </a:rPr>
              <a:t>在哪個時間點</a:t>
            </a:r>
            <a:r>
              <a:rPr lang="en-US" altLang="zh-TW" dirty="0">
                <a:latin typeface="標楷體" panose="03000509000000000000" pitchFamily="65" charset="-120"/>
                <a:ea typeface="標楷體" panose="03000509000000000000" pitchFamily="65" charset="-120"/>
              </a:rPr>
              <a:t>?</a:t>
            </a:r>
          </a:p>
          <a:p>
            <a:pPr marL="0" indent="0">
              <a:buNone/>
            </a:pPr>
            <a:r>
              <a:rPr lang="zh-TW" altLang="en-US" dirty="0">
                <a:latin typeface="標楷體" panose="03000509000000000000" pitchFamily="65" charset="-120"/>
                <a:ea typeface="標楷體" panose="03000509000000000000" pitchFamily="65" charset="-120"/>
              </a:rPr>
              <a:t>誰的介入</a:t>
            </a:r>
            <a:r>
              <a:rPr lang="en-US" altLang="zh-TW" dirty="0">
                <a:latin typeface="標楷體" panose="03000509000000000000" pitchFamily="65" charset="-120"/>
                <a:ea typeface="標楷體" panose="03000509000000000000" pitchFamily="65" charset="-120"/>
              </a:rPr>
              <a:t>?</a:t>
            </a:r>
          </a:p>
          <a:p>
            <a:pPr marL="0" indent="0">
              <a:buNone/>
            </a:pPr>
            <a:r>
              <a:rPr lang="zh-TW" altLang="en-US" dirty="0">
                <a:latin typeface="標楷體" panose="03000509000000000000" pitchFamily="65" charset="-120"/>
                <a:ea typeface="標楷體" panose="03000509000000000000" pitchFamily="65" charset="-120"/>
              </a:rPr>
              <a:t>什麼樣的舉動</a:t>
            </a:r>
            <a:r>
              <a:rPr lang="en-US" altLang="zh-TW" dirty="0">
                <a:latin typeface="標楷體" panose="03000509000000000000" pitchFamily="65" charset="-120"/>
                <a:ea typeface="標楷體" panose="03000509000000000000" pitchFamily="65" charset="-120"/>
              </a:rPr>
              <a:t>?</a:t>
            </a:r>
          </a:p>
          <a:p>
            <a:pPr marL="0" indent="0">
              <a:buNone/>
            </a:pPr>
            <a:endParaRPr lang="en-US" altLang="zh-TW" dirty="0">
              <a:latin typeface="標楷體" panose="03000509000000000000" pitchFamily="65" charset="-120"/>
              <a:ea typeface="標楷體" panose="03000509000000000000" pitchFamily="65" charset="-120"/>
            </a:endParaRPr>
          </a:p>
          <a:p>
            <a:pPr marL="0" indent="0">
              <a:buNone/>
            </a:pPr>
            <a:r>
              <a:rPr lang="zh-TW" altLang="en-US" dirty="0">
                <a:latin typeface="標楷體" panose="03000509000000000000" pitchFamily="65" charset="-120"/>
                <a:ea typeface="標楷體" panose="03000509000000000000" pitchFamily="65" charset="-120"/>
              </a:rPr>
              <a:t>可以讓小美的故事有所不同</a:t>
            </a:r>
            <a:r>
              <a:rPr lang="en-US" altLang="zh-TW" dirty="0">
                <a:latin typeface="標楷體" panose="03000509000000000000" pitchFamily="65" charset="-120"/>
                <a:ea typeface="標楷體" panose="03000509000000000000" pitchFamily="65" charset="-120"/>
              </a:rPr>
              <a:t>?</a:t>
            </a:r>
            <a:endParaRPr lang="zh-TW" altLang="en-US"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4125291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dirty="0"/>
          </a:p>
        </p:txBody>
      </p:sp>
      <p:sp>
        <p:nvSpPr>
          <p:cNvPr id="4" name="內容版面配置區 3">
            <a:extLst>
              <a:ext uri="{FF2B5EF4-FFF2-40B4-BE49-F238E27FC236}">
                <a16:creationId xmlns:a16="http://schemas.microsoft.com/office/drawing/2014/main" id="{450D98E5-26C5-4435-9B80-5A9A35ACD509}"/>
              </a:ext>
            </a:extLst>
          </p:cNvPr>
          <p:cNvSpPr>
            <a:spLocks noGrp="1"/>
          </p:cNvSpPr>
          <p:nvPr>
            <p:ph idx="1"/>
          </p:nvPr>
        </p:nvSpPr>
        <p:spPr/>
        <p:txBody>
          <a:bodyPr/>
          <a:lstStyle/>
          <a:p>
            <a:endParaRPr lang="zh-TW" altLang="en-US"/>
          </a:p>
        </p:txBody>
      </p:sp>
      <p:pic>
        <p:nvPicPr>
          <p:cNvPr id="5" name="圖片 4">
            <a:extLst>
              <a:ext uri="{FF2B5EF4-FFF2-40B4-BE49-F238E27FC236}">
                <a16:creationId xmlns:a16="http://schemas.microsoft.com/office/drawing/2014/main" id="{8EC5C741-E260-48BB-9E90-75B4B552D9F4}"/>
              </a:ext>
            </a:extLst>
          </p:cNvPr>
          <p:cNvPicPr>
            <a:picLocks noChangeAspect="1"/>
          </p:cNvPicPr>
          <p:nvPr/>
        </p:nvPicPr>
        <p:blipFill>
          <a:blip r:embed="rId2"/>
          <a:stretch>
            <a:fillRect/>
          </a:stretch>
        </p:blipFill>
        <p:spPr>
          <a:xfrm>
            <a:off x="1912274" y="0"/>
            <a:ext cx="5319451" cy="6858000"/>
          </a:xfrm>
          <a:prstGeom prst="rect">
            <a:avLst/>
          </a:prstGeom>
        </p:spPr>
      </p:pic>
    </p:spTree>
    <p:extLst>
      <p:ext uri="{BB962C8B-B14F-4D97-AF65-F5344CB8AC3E}">
        <p14:creationId xmlns:p14="http://schemas.microsoft.com/office/powerpoint/2010/main" val="16544480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latin typeface="標楷體" panose="03000509000000000000" pitchFamily="65" charset="-120"/>
                <a:ea typeface="標楷體" panose="03000509000000000000" pitchFamily="65" charset="-120"/>
              </a:rPr>
              <a:t>工作小組</a:t>
            </a:r>
            <a:endParaRPr lang="zh-TW" altLang="en-US" dirty="0"/>
          </a:p>
        </p:txBody>
      </p:sp>
      <p:sp>
        <p:nvSpPr>
          <p:cNvPr id="3" name="內容版面配置區 2"/>
          <p:cNvSpPr>
            <a:spLocks noGrp="1"/>
          </p:cNvSpPr>
          <p:nvPr>
            <p:ph idx="1"/>
          </p:nvPr>
        </p:nvSpPr>
        <p:spPr/>
        <p:txBody>
          <a:bodyPr>
            <a:normAutofit fontScale="70000" lnSpcReduction="20000"/>
          </a:bodyPr>
          <a:lstStyle/>
          <a:p>
            <a:pPr marL="0" indent="0">
              <a:buNone/>
            </a:pPr>
            <a:r>
              <a:rPr lang="zh-TW" altLang="en-US" dirty="0">
                <a:latin typeface="標楷體" panose="03000509000000000000" pitchFamily="65" charset="-120"/>
                <a:ea typeface="標楷體" panose="03000509000000000000" pitchFamily="65" charset="-120"/>
              </a:rPr>
              <a:t>工作小組之組成、任務如下：</a:t>
            </a:r>
            <a:endParaRPr lang="en-US" altLang="zh-TW" dirty="0">
              <a:latin typeface="標楷體" panose="03000509000000000000" pitchFamily="65" charset="-120"/>
              <a:ea typeface="標楷體" panose="03000509000000000000" pitchFamily="65" charset="-120"/>
            </a:endParaRPr>
          </a:p>
          <a:p>
            <a:pPr marL="0" indent="0">
              <a:buNone/>
            </a:pPr>
            <a:endParaRPr lang="en-US" altLang="zh-TW" dirty="0">
              <a:latin typeface="標楷體" panose="03000509000000000000" pitchFamily="65" charset="-120"/>
              <a:ea typeface="標楷體" panose="03000509000000000000" pitchFamily="65" charset="-120"/>
            </a:endParaRPr>
          </a:p>
          <a:p>
            <a:pPr marL="0" indent="0">
              <a:buNone/>
            </a:pPr>
            <a:r>
              <a:rPr lang="zh-TW" altLang="en-US" dirty="0">
                <a:latin typeface="標楷體" panose="03000509000000000000" pitchFamily="65" charset="-120"/>
                <a:ea typeface="標楷體" panose="03000509000000000000" pitchFamily="65" charset="-120"/>
              </a:rPr>
              <a:t>（一）組成：由校長或校長指派校內主管擔任召集人，並指派權責單位設立單一窗口；與適用學生課業、出缺勤、學習環境及學生輔導相關之處室主管及性別平等教育委員會委員為當然成員，並得邀請相關專業之校內外人士參與。</a:t>
            </a:r>
          </a:p>
          <a:p>
            <a:pPr marL="0" indent="0">
              <a:buNone/>
            </a:pPr>
            <a:r>
              <a:rPr lang="zh-TW" altLang="en-US" dirty="0">
                <a:latin typeface="標楷體" panose="03000509000000000000" pitchFamily="65" charset="-120"/>
                <a:ea typeface="標楷體" panose="03000509000000000000" pitchFamily="65" charset="-120"/>
              </a:rPr>
              <a:t>（二）任務：</a:t>
            </a:r>
          </a:p>
          <a:p>
            <a:pPr marL="0" indent="0">
              <a:buNone/>
            </a:pPr>
            <a:r>
              <a:rPr lang="zh-TW" altLang="en-US" dirty="0">
                <a:latin typeface="標楷體" panose="03000509000000000000" pitchFamily="65" charset="-120"/>
                <a:ea typeface="標楷體" panose="03000509000000000000" pitchFamily="65" charset="-120"/>
              </a:rPr>
              <a:t>　１、依適用學生需求，整合教育、社政、戶政、勞工、衛生醫療、警政單位之資源，提供適用學生輔導、轉介、安置、保健、就業、家庭支持、經濟安全、法律協助及多元適性教育。</a:t>
            </a:r>
          </a:p>
          <a:p>
            <a:pPr marL="0" indent="0">
              <a:buNone/>
            </a:pPr>
            <a:r>
              <a:rPr lang="zh-TW" altLang="en-US" dirty="0">
                <a:latin typeface="標楷體" panose="03000509000000000000" pitchFamily="65" charset="-120"/>
                <a:ea typeface="標楷體" panose="03000509000000000000" pitchFamily="65" charset="-120"/>
              </a:rPr>
              <a:t>　２、其他關於學生懷孕受教權維護及輔導協助相關事務。</a:t>
            </a:r>
          </a:p>
          <a:p>
            <a:pPr marL="0" indent="0">
              <a:buNone/>
            </a:pPr>
            <a:r>
              <a:rPr lang="zh-TW" altLang="en-US" dirty="0">
                <a:latin typeface="標楷體" panose="03000509000000000000" pitchFamily="65" charset="-120"/>
                <a:ea typeface="標楷體" panose="03000509000000000000" pitchFamily="65" charset="-120"/>
              </a:rPr>
              <a:t>　　</a:t>
            </a:r>
          </a:p>
          <a:p>
            <a:pPr marL="0" fontAlgn="t">
              <a:spcBef>
                <a:spcPts val="0"/>
              </a:spcBef>
            </a:pPr>
            <a:r>
              <a:rPr lang="zh-TW" altLang="zh-TW" u="sng" dirty="0">
                <a:solidFill>
                  <a:srgbClr val="CC6600"/>
                </a:solidFill>
                <a:latin typeface="Calibri" panose="020F0502020204030204" pitchFamily="34" charset="0"/>
              </a:rPr>
              <a:t>依據</a:t>
            </a:r>
            <a:r>
              <a:rPr lang="zh-TW" altLang="zh-TW" u="sng" dirty="0">
                <a:solidFill>
                  <a:srgbClr val="CC6600"/>
                </a:solidFill>
                <a:latin typeface="Calibri" panose="020F0502020204030204" pitchFamily="34" charset="0"/>
                <a:hlinkClick r:id="rId2">
                  <a:extLst>
                    <a:ext uri="{A12FA001-AC4F-418D-AE19-62706E023703}">
                      <ahyp:hlinkClr xmlns:ahyp="http://schemas.microsoft.com/office/drawing/2018/hyperlinkcolor" val="tx"/>
                    </a:ext>
                  </a:extLst>
                </a:hlinkClick>
              </a:rPr>
              <a:t>學生懷孕受教權維護及輔導協助要點</a:t>
            </a:r>
            <a:r>
              <a:rPr lang="zh-TW" altLang="zh-TW" u="sng" dirty="0">
                <a:solidFill>
                  <a:srgbClr val="CC6600"/>
                </a:solidFill>
                <a:latin typeface="Calibri" panose="020F0502020204030204" pitchFamily="34" charset="0"/>
                <a:ea typeface="Calibri" panose="020F0502020204030204" pitchFamily="34" charset="0"/>
              </a:rPr>
              <a:t> </a:t>
            </a:r>
            <a:r>
              <a:rPr lang="zh-TW" altLang="zh-TW" u="sng" dirty="0">
                <a:solidFill>
                  <a:srgbClr val="CC6600"/>
                </a:solidFill>
                <a:latin typeface="Calibri" panose="020F0502020204030204" pitchFamily="34" charset="0"/>
              </a:rPr>
              <a:t>第</a:t>
            </a:r>
            <a:r>
              <a:rPr lang="zh-TW" altLang="en-US" u="sng" dirty="0">
                <a:solidFill>
                  <a:srgbClr val="CC6600"/>
                </a:solidFill>
                <a:latin typeface="Calibri" panose="020F0502020204030204" pitchFamily="34" charset="0"/>
              </a:rPr>
              <a:t>六</a:t>
            </a:r>
            <a:r>
              <a:rPr lang="zh-TW" altLang="zh-TW" u="sng" dirty="0">
                <a:solidFill>
                  <a:srgbClr val="CC6600"/>
                </a:solidFill>
                <a:latin typeface="Calibri" panose="020F0502020204030204" pitchFamily="34" charset="0"/>
              </a:rPr>
              <a:t>點規定</a:t>
            </a:r>
            <a:endParaRPr lang="zh-TW" altLang="zh-TW" dirty="0">
              <a:latin typeface="Arial" panose="020B0604020202020204" pitchFamily="34" charset="0"/>
            </a:endParaRPr>
          </a:p>
          <a:p>
            <a:pPr marL="0" indent="0">
              <a:buNone/>
            </a:pPr>
            <a:r>
              <a:rPr lang="zh-TW" altLang="en-US" dirty="0">
                <a:latin typeface="標楷體" panose="03000509000000000000" pitchFamily="65" charset="-120"/>
                <a:ea typeface="標楷體" panose="03000509000000000000" pitchFamily="65" charset="-120"/>
              </a:rPr>
              <a:t>　　</a:t>
            </a:r>
          </a:p>
          <a:p>
            <a:endParaRPr lang="zh-TW" altLang="en-US"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21596227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D456DCE3-41E1-41C6-B3B9-2A1E0D9A32FF}"/>
              </a:ext>
            </a:extLst>
          </p:cNvPr>
          <p:cNvSpPr>
            <a:spLocks noGrp="1"/>
          </p:cNvSpPr>
          <p:nvPr>
            <p:ph type="title"/>
          </p:nvPr>
        </p:nvSpPr>
        <p:spPr/>
        <p:txBody>
          <a:bodyPr/>
          <a:lstStyle/>
          <a:p>
            <a:endParaRPr lang="zh-TW" altLang="en-US"/>
          </a:p>
        </p:txBody>
      </p:sp>
      <p:sp>
        <p:nvSpPr>
          <p:cNvPr id="3" name="內容版面配置區 2">
            <a:extLst>
              <a:ext uri="{FF2B5EF4-FFF2-40B4-BE49-F238E27FC236}">
                <a16:creationId xmlns:a16="http://schemas.microsoft.com/office/drawing/2014/main" id="{B2707CC5-439E-4BA8-AA8D-5CDD538277FB}"/>
              </a:ext>
            </a:extLst>
          </p:cNvPr>
          <p:cNvSpPr>
            <a:spLocks noGrp="1"/>
          </p:cNvSpPr>
          <p:nvPr>
            <p:ph idx="1"/>
          </p:nvPr>
        </p:nvSpPr>
        <p:spPr/>
        <p:txBody>
          <a:bodyPr/>
          <a:lstStyle/>
          <a:p>
            <a:pPr marL="0" indent="0">
              <a:buNone/>
            </a:pPr>
            <a:r>
              <a:rPr lang="en-US" altLang="zh-TW" dirty="0">
                <a:latin typeface="標楷體" panose="03000509000000000000" pitchFamily="65" charset="-120"/>
                <a:ea typeface="標楷體" panose="03000509000000000000" pitchFamily="65" charset="-120"/>
              </a:rPr>
              <a:t>(1) </a:t>
            </a:r>
            <a:r>
              <a:rPr lang="zh-TW" altLang="en-US" dirty="0">
                <a:latin typeface="標楷體" panose="03000509000000000000" pitchFamily="65" charset="-120"/>
                <a:ea typeface="標楷體" panose="03000509000000000000" pitchFamily="65" charset="-120"/>
              </a:rPr>
              <a:t>學業輔導：協助完成學制內之課程。</a:t>
            </a:r>
          </a:p>
          <a:p>
            <a:pPr marL="0" indent="0">
              <a:buNone/>
            </a:pPr>
            <a:r>
              <a:rPr lang="en-US" altLang="zh-TW" dirty="0">
                <a:latin typeface="標楷體" panose="03000509000000000000" pitchFamily="65" charset="-120"/>
                <a:ea typeface="標楷體" panose="03000509000000000000" pitchFamily="65" charset="-120"/>
              </a:rPr>
              <a:t>(2) </a:t>
            </a:r>
            <a:r>
              <a:rPr lang="zh-TW" altLang="en-US" dirty="0">
                <a:latin typeface="標楷體" panose="03000509000000000000" pitchFamily="65" charset="-120"/>
                <a:ea typeface="標楷體" panose="03000509000000000000" pitchFamily="65" charset="-120"/>
              </a:rPr>
              <a:t>因懷孕所產生之需求：協調提供孕程保健諮詢、嬰幼兒保育諮詢、孕程及產後照護、預防非預期性懷孕知能、家庭教育等。</a:t>
            </a:r>
          </a:p>
          <a:p>
            <a:pPr marL="0" indent="0">
              <a:buNone/>
            </a:pPr>
            <a:r>
              <a:rPr lang="en-US" altLang="zh-TW" dirty="0">
                <a:latin typeface="標楷體" panose="03000509000000000000" pitchFamily="65" charset="-120"/>
                <a:ea typeface="標楷體" panose="03000509000000000000" pitchFamily="65" charset="-120"/>
              </a:rPr>
              <a:t>(3) </a:t>
            </a:r>
            <a:r>
              <a:rPr lang="zh-TW" altLang="en-US" dirty="0">
                <a:latin typeface="標楷體" panose="03000509000000000000" pitchFamily="65" charset="-120"/>
                <a:ea typeface="標楷體" panose="03000509000000000000" pitchFamily="65" charset="-120"/>
              </a:rPr>
              <a:t>生涯規劃：生涯規劃輔導及技職訓練課程等。</a:t>
            </a:r>
          </a:p>
        </p:txBody>
      </p:sp>
    </p:spTree>
    <p:extLst>
      <p:ext uri="{BB962C8B-B14F-4D97-AF65-F5344CB8AC3E}">
        <p14:creationId xmlns:p14="http://schemas.microsoft.com/office/powerpoint/2010/main" val="2545567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3386D337-9836-4FC2-862B-F5E4EFC416C2}"/>
              </a:ext>
            </a:extLst>
          </p:cNvPr>
          <p:cNvSpPr>
            <a:spLocks noGrp="1"/>
          </p:cNvSpPr>
          <p:nvPr>
            <p:ph type="title"/>
          </p:nvPr>
        </p:nvSpPr>
        <p:spPr/>
        <p:txBody>
          <a:bodyPr/>
          <a:lstStyle/>
          <a:p>
            <a:endParaRPr lang="zh-TW" altLang="en-US"/>
          </a:p>
        </p:txBody>
      </p:sp>
      <p:sp>
        <p:nvSpPr>
          <p:cNvPr id="3" name="內容版面配置區 2">
            <a:extLst>
              <a:ext uri="{FF2B5EF4-FFF2-40B4-BE49-F238E27FC236}">
                <a16:creationId xmlns:a16="http://schemas.microsoft.com/office/drawing/2014/main" id="{B830E3D5-A129-4F3F-B22B-394123E95D91}"/>
              </a:ext>
            </a:extLst>
          </p:cNvPr>
          <p:cNvSpPr>
            <a:spLocks noGrp="1"/>
          </p:cNvSpPr>
          <p:nvPr>
            <p:ph idx="1"/>
          </p:nvPr>
        </p:nvSpPr>
        <p:spPr/>
        <p:txBody>
          <a:bodyPr/>
          <a:lstStyle/>
          <a:p>
            <a:pPr marL="0" indent="0">
              <a:buNone/>
            </a:pPr>
            <a:r>
              <a:rPr lang="zh-TW" altLang="en-US" dirty="0">
                <a:latin typeface="標楷體" panose="03000509000000000000" pitchFamily="65" charset="-120"/>
                <a:ea typeface="標楷體" panose="03000509000000000000" pitchFamily="65" charset="-120"/>
              </a:rPr>
              <a:t>整合校內外資源：</a:t>
            </a:r>
          </a:p>
          <a:p>
            <a:pPr marL="0" indent="0">
              <a:buNone/>
            </a:pPr>
            <a:r>
              <a:rPr lang="en-US" altLang="zh-TW" dirty="0">
                <a:latin typeface="標楷體" panose="03000509000000000000" pitchFamily="65" charset="-120"/>
                <a:ea typeface="標楷體" panose="03000509000000000000" pitchFamily="65" charset="-120"/>
              </a:rPr>
              <a:t>(1) </a:t>
            </a:r>
            <a:r>
              <a:rPr lang="zh-TW" altLang="en-US" dirty="0">
                <a:latin typeface="標楷體" panose="03000509000000000000" pitchFamily="65" charset="-120"/>
                <a:ea typeface="標楷體" panose="03000509000000000000" pitchFamily="65" charset="-120"/>
              </a:rPr>
              <a:t>學校應提供經費，安排課程時間、場地、遴選合適教師，進行必要之輔導協助措施。</a:t>
            </a:r>
          </a:p>
          <a:p>
            <a:pPr marL="0" indent="0">
              <a:buNone/>
            </a:pPr>
            <a:r>
              <a:rPr lang="en-US" altLang="zh-TW" dirty="0">
                <a:latin typeface="標楷體" panose="03000509000000000000" pitchFamily="65" charset="-120"/>
                <a:ea typeface="標楷體" panose="03000509000000000000" pitchFamily="65" charset="-120"/>
              </a:rPr>
              <a:t>(2) </a:t>
            </a:r>
            <a:r>
              <a:rPr lang="zh-TW" altLang="en-US" dirty="0">
                <a:latin typeface="標楷體" panose="03000509000000000000" pitchFamily="65" charset="-120"/>
                <a:ea typeface="標楷體" panose="03000509000000000000" pitchFamily="65" charset="-120"/>
              </a:rPr>
              <a:t>各處室應相互合作，協助適用學生及其家庭運用校內外資源，以因應可能之家庭生活困境及托育需求。</a:t>
            </a:r>
          </a:p>
        </p:txBody>
      </p:sp>
    </p:spTree>
    <p:extLst>
      <p:ext uri="{BB962C8B-B14F-4D97-AF65-F5344CB8AC3E}">
        <p14:creationId xmlns:p14="http://schemas.microsoft.com/office/powerpoint/2010/main" val="10116758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2F44EF4-2D62-46E8-BD6C-24A726234AA9}"/>
              </a:ext>
            </a:extLst>
          </p:cNvPr>
          <p:cNvSpPr>
            <a:spLocks noGrp="1"/>
          </p:cNvSpPr>
          <p:nvPr>
            <p:ph type="title"/>
          </p:nvPr>
        </p:nvSpPr>
        <p:spPr/>
        <p:txBody>
          <a:bodyPr/>
          <a:lstStyle/>
          <a:p>
            <a:endParaRPr lang="zh-TW" altLang="en-US"/>
          </a:p>
        </p:txBody>
      </p:sp>
      <p:sp>
        <p:nvSpPr>
          <p:cNvPr id="3" name="內容版面配置區 2">
            <a:extLst>
              <a:ext uri="{FF2B5EF4-FFF2-40B4-BE49-F238E27FC236}">
                <a16:creationId xmlns:a16="http://schemas.microsoft.com/office/drawing/2014/main" id="{7033DF74-15DC-47DF-842B-D78E8891C1EA}"/>
              </a:ext>
            </a:extLst>
          </p:cNvPr>
          <p:cNvSpPr>
            <a:spLocks noGrp="1"/>
          </p:cNvSpPr>
          <p:nvPr>
            <p:ph idx="1"/>
          </p:nvPr>
        </p:nvSpPr>
        <p:spPr/>
        <p:txBody>
          <a:bodyPr/>
          <a:lstStyle/>
          <a:p>
            <a:pPr marL="0" indent="0">
              <a:buNone/>
            </a:pPr>
            <a:r>
              <a:rPr lang="zh-TW" altLang="en-US" dirty="0">
                <a:latin typeface="標楷體" panose="03000509000000000000" pitchFamily="65" charset="-120"/>
                <a:ea typeface="標楷體" panose="03000509000000000000" pitchFamily="65" charset="-120"/>
              </a:rPr>
              <a:t>學校應提供適用學生無障礙學習環境，總務單位應視學生之需求，規劃下列設施：</a:t>
            </a:r>
            <a:endParaRPr lang="en-US" altLang="zh-TW" dirty="0">
              <a:latin typeface="標楷體" panose="03000509000000000000" pitchFamily="65" charset="-120"/>
              <a:ea typeface="標楷體" panose="03000509000000000000" pitchFamily="65" charset="-120"/>
            </a:endParaRPr>
          </a:p>
          <a:p>
            <a:pPr marL="0" indent="0">
              <a:buNone/>
            </a:pPr>
            <a:r>
              <a:rPr lang="zh-TW" altLang="en-US" dirty="0">
                <a:latin typeface="標楷體" panose="03000509000000000000" pitchFamily="65" charset="-120"/>
                <a:ea typeface="標楷體" panose="03000509000000000000" pitchFamily="65" charset="-120"/>
              </a:rPr>
              <a:t> </a:t>
            </a:r>
            <a:r>
              <a:rPr lang="en-US" altLang="zh-TW" dirty="0">
                <a:latin typeface="標楷體" panose="03000509000000000000" pitchFamily="65" charset="-120"/>
                <a:ea typeface="標楷體" panose="03000509000000000000" pitchFamily="65" charset="-120"/>
              </a:rPr>
              <a:t>(1) </a:t>
            </a:r>
            <a:r>
              <a:rPr lang="zh-TW" altLang="en-US" dirty="0">
                <a:latin typeface="標楷體" panose="03000509000000000000" pitchFamily="65" charset="-120"/>
                <a:ea typeface="標楷體" panose="03000509000000000000" pitchFamily="65" charset="-120"/>
              </a:rPr>
              <a:t>合乎需要之教室安排、課桌椅調整、停車設施、如廁地點等。</a:t>
            </a:r>
            <a:endParaRPr lang="en-US" altLang="zh-TW" dirty="0">
              <a:latin typeface="標楷體" panose="03000509000000000000" pitchFamily="65" charset="-120"/>
              <a:ea typeface="標楷體" panose="03000509000000000000" pitchFamily="65" charset="-120"/>
            </a:endParaRPr>
          </a:p>
          <a:p>
            <a:pPr marL="0" indent="0">
              <a:buNone/>
            </a:pPr>
            <a:r>
              <a:rPr lang="zh-TW" altLang="en-US" dirty="0">
                <a:latin typeface="標楷體" panose="03000509000000000000" pitchFamily="65" charset="-120"/>
                <a:ea typeface="標楷體" panose="03000509000000000000" pitchFamily="65" charset="-120"/>
              </a:rPr>
              <a:t> </a:t>
            </a:r>
            <a:r>
              <a:rPr lang="en-US" altLang="zh-TW" dirty="0">
                <a:latin typeface="標楷體" panose="03000509000000000000" pitchFamily="65" charset="-120"/>
                <a:ea typeface="標楷體" panose="03000509000000000000" pitchFamily="65" charset="-120"/>
              </a:rPr>
              <a:t>(2) </a:t>
            </a:r>
            <a:r>
              <a:rPr lang="zh-TW" altLang="en-US" dirty="0">
                <a:latin typeface="標楷體" panose="03000509000000000000" pitchFamily="65" charset="-120"/>
                <a:ea typeface="標楷體" panose="03000509000000000000" pitchFamily="65" charset="-120"/>
              </a:rPr>
              <a:t>健康中心設備器材之增購等。</a:t>
            </a:r>
            <a:endParaRPr lang="en-US" altLang="zh-TW" dirty="0">
              <a:latin typeface="標楷體" panose="03000509000000000000" pitchFamily="65" charset="-120"/>
              <a:ea typeface="標楷體" panose="03000509000000000000" pitchFamily="65" charset="-120"/>
            </a:endParaRPr>
          </a:p>
          <a:p>
            <a:pPr marL="0" indent="0">
              <a:buNone/>
            </a:pPr>
            <a:r>
              <a:rPr lang="zh-TW" altLang="en-US" dirty="0">
                <a:latin typeface="標楷體" panose="03000509000000000000" pitchFamily="65" charset="-120"/>
                <a:ea typeface="標楷體" panose="03000509000000000000" pitchFamily="65" charset="-120"/>
              </a:rPr>
              <a:t> </a:t>
            </a:r>
            <a:r>
              <a:rPr lang="en-US" altLang="zh-TW" dirty="0">
                <a:latin typeface="標楷體" panose="03000509000000000000" pitchFamily="65" charset="-120"/>
                <a:ea typeface="標楷體" panose="03000509000000000000" pitchFamily="65" charset="-120"/>
              </a:rPr>
              <a:t>(3) </a:t>
            </a:r>
            <a:r>
              <a:rPr lang="zh-TW" altLang="en-US" dirty="0">
                <a:latin typeface="標楷體" panose="03000509000000000000" pitchFamily="65" charset="-120"/>
                <a:ea typeface="標楷體" panose="03000509000000000000" pitchFamily="65" charset="-120"/>
              </a:rPr>
              <a:t>提供母乳哺（集）之相關設施。 </a:t>
            </a:r>
          </a:p>
        </p:txBody>
      </p:sp>
    </p:spTree>
    <p:extLst>
      <p:ext uri="{BB962C8B-B14F-4D97-AF65-F5344CB8AC3E}">
        <p14:creationId xmlns:p14="http://schemas.microsoft.com/office/powerpoint/2010/main" val="35968308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latin typeface="標楷體" panose="03000509000000000000" pitchFamily="65" charset="-120"/>
                <a:ea typeface="標楷體" panose="03000509000000000000" pitchFamily="65" charset="-120"/>
              </a:rPr>
              <a:t>輔導單位的輔導內容</a:t>
            </a:r>
          </a:p>
        </p:txBody>
      </p:sp>
      <p:sp>
        <p:nvSpPr>
          <p:cNvPr id="3" name="內容版面配置區 2"/>
          <p:cNvSpPr>
            <a:spLocks noGrp="1"/>
          </p:cNvSpPr>
          <p:nvPr>
            <p:ph idx="1"/>
          </p:nvPr>
        </p:nvSpPr>
        <p:spPr>
          <a:xfrm>
            <a:off x="467544" y="1340768"/>
            <a:ext cx="8219256" cy="4785395"/>
          </a:xfrm>
        </p:spPr>
        <p:txBody>
          <a:bodyPr>
            <a:normAutofit/>
          </a:bodyPr>
          <a:lstStyle/>
          <a:p>
            <a:pPr marL="0" indent="0">
              <a:buNone/>
            </a:pPr>
            <a:r>
              <a:rPr lang="zh-TW" altLang="en-US" dirty="0">
                <a:latin typeface="標楷體" panose="03000509000000000000" pitchFamily="65" charset="-120"/>
                <a:ea typeface="標楷體" panose="03000509000000000000" pitchFamily="65" charset="-120"/>
              </a:rPr>
              <a:t> </a:t>
            </a:r>
            <a:r>
              <a:rPr lang="en-US" altLang="zh-TW" dirty="0">
                <a:latin typeface="標楷體" panose="03000509000000000000" pitchFamily="65" charset="-120"/>
                <a:ea typeface="標楷體" panose="03000509000000000000" pitchFamily="65" charset="-120"/>
              </a:rPr>
              <a:t>(1)</a:t>
            </a:r>
            <a:r>
              <a:rPr lang="zh-TW" altLang="en-US" dirty="0">
                <a:latin typeface="標楷體" panose="03000509000000000000" pitchFamily="65" charset="-120"/>
                <a:ea typeface="標楷體" panose="03000509000000000000" pitchFamily="65" charset="-120"/>
              </a:rPr>
              <a:t> 成立輔導團隊</a:t>
            </a:r>
            <a:endParaRPr lang="en-US" altLang="zh-TW" dirty="0">
              <a:latin typeface="標楷體" panose="03000509000000000000" pitchFamily="65" charset="-120"/>
              <a:ea typeface="標楷體" panose="03000509000000000000" pitchFamily="65" charset="-120"/>
            </a:endParaRPr>
          </a:p>
          <a:p>
            <a:pPr marL="0" indent="0">
              <a:buNone/>
            </a:pPr>
            <a:r>
              <a:rPr lang="zh-TW" altLang="en-US" dirty="0">
                <a:latin typeface="標楷體" panose="03000509000000000000" pitchFamily="65" charset="-120"/>
                <a:ea typeface="標楷體" panose="03000509000000000000" pitchFamily="65" charset="-120"/>
              </a:rPr>
              <a:t> </a:t>
            </a:r>
            <a:r>
              <a:rPr lang="en-US" altLang="zh-TW" dirty="0">
                <a:latin typeface="標楷體" panose="03000509000000000000" pitchFamily="65" charset="-120"/>
                <a:ea typeface="標楷體" panose="03000509000000000000" pitchFamily="65" charset="-120"/>
              </a:rPr>
              <a:t>(2) </a:t>
            </a:r>
            <a:r>
              <a:rPr lang="zh-TW" altLang="en-US" dirty="0">
                <a:latin typeface="標楷體" panose="03000509000000000000" pitchFamily="65" charset="-120"/>
                <a:ea typeface="標楷體" panose="03000509000000000000" pitchFamily="65" charset="-120"/>
              </a:rPr>
              <a:t>個別輔導、諮詢及相關決定之資訊。</a:t>
            </a:r>
            <a:endParaRPr lang="en-US" altLang="zh-TW" dirty="0">
              <a:latin typeface="標楷體" panose="03000509000000000000" pitchFamily="65" charset="-120"/>
              <a:ea typeface="標楷體" panose="03000509000000000000" pitchFamily="65" charset="-120"/>
            </a:endParaRPr>
          </a:p>
          <a:p>
            <a:pPr marL="0" indent="0">
              <a:buNone/>
            </a:pPr>
            <a:r>
              <a:rPr lang="zh-TW" altLang="en-US" dirty="0">
                <a:latin typeface="標楷體" panose="03000509000000000000" pitchFamily="65" charset="-120"/>
                <a:ea typeface="標楷體" panose="03000509000000000000" pitchFamily="65" charset="-120"/>
              </a:rPr>
              <a:t> </a:t>
            </a:r>
            <a:r>
              <a:rPr lang="en-US" altLang="zh-TW" dirty="0">
                <a:latin typeface="標楷體" panose="03000509000000000000" pitchFamily="65" charset="-120"/>
                <a:ea typeface="標楷體" panose="03000509000000000000" pitchFamily="65" charset="-120"/>
              </a:rPr>
              <a:t>(3) </a:t>
            </a:r>
            <a:r>
              <a:rPr lang="zh-TW" altLang="en-US" dirty="0">
                <a:latin typeface="標楷體" panose="03000509000000000000" pitchFamily="65" charset="-120"/>
                <a:ea typeface="標楷體" panose="03000509000000000000" pitchFamily="65" charset="-120"/>
              </a:rPr>
              <a:t>協助安置、托育及相關社福資源轉介。</a:t>
            </a:r>
            <a:endParaRPr lang="en-US" altLang="zh-TW" dirty="0">
              <a:latin typeface="標楷體" panose="03000509000000000000" pitchFamily="65" charset="-120"/>
              <a:ea typeface="標楷體" panose="03000509000000000000" pitchFamily="65" charset="-120"/>
            </a:endParaRPr>
          </a:p>
          <a:p>
            <a:pPr marL="0" indent="0">
              <a:buNone/>
            </a:pPr>
            <a:r>
              <a:rPr lang="zh-TW" altLang="en-US" dirty="0">
                <a:latin typeface="標楷體" panose="03000509000000000000" pitchFamily="65" charset="-120"/>
                <a:ea typeface="標楷體" panose="03000509000000000000" pitchFamily="65" charset="-120"/>
              </a:rPr>
              <a:t> </a:t>
            </a:r>
            <a:r>
              <a:rPr lang="en-US" altLang="zh-TW" dirty="0">
                <a:latin typeface="標楷體" panose="03000509000000000000" pitchFamily="65" charset="-120"/>
                <a:ea typeface="標楷體" panose="03000509000000000000" pitchFamily="65" charset="-120"/>
              </a:rPr>
              <a:t>(4) </a:t>
            </a:r>
            <a:r>
              <a:rPr lang="zh-TW" altLang="en-US" dirty="0">
                <a:latin typeface="標楷體" panose="03000509000000000000" pitchFamily="65" charset="-120"/>
                <a:ea typeface="標楷體" panose="03000509000000000000" pitchFamily="65" charset="-120"/>
              </a:rPr>
              <a:t>學生家庭</a:t>
            </a:r>
            <a:r>
              <a:rPr lang="en-US" altLang="zh-TW" dirty="0">
                <a:latin typeface="標楷體" panose="03000509000000000000" pitchFamily="65" charset="-120"/>
                <a:ea typeface="標楷體" panose="03000509000000000000" pitchFamily="65" charset="-120"/>
              </a:rPr>
              <a:t>/</a:t>
            </a:r>
            <a:r>
              <a:rPr lang="zh-TW" altLang="en-US" dirty="0">
                <a:latin typeface="標楷體" panose="03000509000000000000" pitchFamily="65" charset="-120"/>
                <a:ea typeface="標楷體" panose="03000509000000000000" pitchFamily="65" charset="-120"/>
              </a:rPr>
              <a:t>家長諮詢及支持</a:t>
            </a:r>
            <a:endParaRPr lang="en-US" altLang="zh-TW" dirty="0">
              <a:latin typeface="標楷體" panose="03000509000000000000" pitchFamily="65" charset="-120"/>
              <a:ea typeface="標楷體" panose="03000509000000000000" pitchFamily="65" charset="-120"/>
            </a:endParaRPr>
          </a:p>
          <a:p>
            <a:pPr marL="0" indent="0">
              <a:buNone/>
            </a:pPr>
            <a:r>
              <a:rPr lang="zh-TW" altLang="en-US" dirty="0">
                <a:latin typeface="標楷體" panose="03000509000000000000" pitchFamily="65" charset="-120"/>
                <a:ea typeface="標楷體" panose="03000509000000000000" pitchFamily="65" charset="-120"/>
              </a:rPr>
              <a:t> </a:t>
            </a:r>
            <a:r>
              <a:rPr lang="en-US" altLang="zh-TW" dirty="0">
                <a:latin typeface="標楷體" panose="03000509000000000000" pitchFamily="65" charset="-120"/>
                <a:ea typeface="標楷體" panose="03000509000000000000" pitchFamily="65" charset="-120"/>
              </a:rPr>
              <a:t>(5) </a:t>
            </a:r>
            <a:r>
              <a:rPr lang="zh-TW" altLang="en-US" dirty="0">
                <a:latin typeface="標楷體" panose="03000509000000000000" pitchFamily="65" charset="-120"/>
                <a:ea typeface="標楷體" panose="03000509000000000000" pitchFamily="65" charset="-120"/>
              </a:rPr>
              <a:t>班級團體輔導  </a:t>
            </a:r>
          </a:p>
        </p:txBody>
      </p:sp>
    </p:spTree>
    <p:extLst>
      <p:ext uri="{BB962C8B-B14F-4D97-AF65-F5344CB8AC3E}">
        <p14:creationId xmlns:p14="http://schemas.microsoft.com/office/powerpoint/2010/main" val="4959737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latin typeface="標楷體" panose="03000509000000000000" pitchFamily="65" charset="-120"/>
                <a:ea typeface="標楷體" panose="03000509000000000000" pitchFamily="65" charset="-120"/>
              </a:rPr>
              <a:t>想一想</a:t>
            </a:r>
          </a:p>
        </p:txBody>
      </p:sp>
      <p:sp>
        <p:nvSpPr>
          <p:cNvPr id="3" name="內容版面配置區 2"/>
          <p:cNvSpPr>
            <a:spLocks noGrp="1"/>
          </p:cNvSpPr>
          <p:nvPr>
            <p:ph idx="1"/>
          </p:nvPr>
        </p:nvSpPr>
        <p:spPr>
          <a:xfrm>
            <a:off x="1907704" y="2060848"/>
            <a:ext cx="6779096" cy="4065315"/>
          </a:xfrm>
        </p:spPr>
        <p:txBody>
          <a:bodyPr/>
          <a:lstStyle/>
          <a:p>
            <a:pPr marL="0" indent="0">
              <a:buNone/>
            </a:pPr>
            <a:r>
              <a:rPr lang="zh-TW" altLang="en-US" dirty="0">
                <a:latin typeface="標楷體" panose="03000509000000000000" pitchFamily="65" charset="-120"/>
                <a:ea typeface="標楷體" panose="03000509000000000000" pitchFamily="65" charset="-120"/>
              </a:rPr>
              <a:t>我，</a:t>
            </a:r>
            <a:r>
              <a:rPr lang="en-US" altLang="zh-TW" dirty="0">
                <a:latin typeface="標楷體" panose="03000509000000000000" pitchFamily="65" charset="-120"/>
                <a:ea typeface="標楷體" panose="03000509000000000000" pitchFamily="65" charset="-120"/>
              </a:rPr>
              <a:t>(</a:t>
            </a:r>
            <a:r>
              <a:rPr lang="zh-TW" altLang="en-US" dirty="0">
                <a:latin typeface="標楷體" panose="03000509000000000000" pitchFamily="65" charset="-120"/>
                <a:ea typeface="標楷體" panose="03000509000000000000" pitchFamily="65" charset="-120"/>
              </a:rPr>
              <a:t>所處的單位</a:t>
            </a:r>
            <a:r>
              <a:rPr lang="en-US" altLang="zh-TW" dirty="0">
                <a:latin typeface="標楷體" panose="03000509000000000000" pitchFamily="65" charset="-120"/>
                <a:ea typeface="標楷體" panose="03000509000000000000" pitchFamily="65" charset="-120"/>
              </a:rPr>
              <a:t>)</a:t>
            </a:r>
          </a:p>
          <a:p>
            <a:pPr marL="0" indent="0">
              <a:buNone/>
            </a:pPr>
            <a:r>
              <a:rPr lang="zh-TW" altLang="en-US" dirty="0">
                <a:latin typeface="標楷體" panose="03000509000000000000" pitchFamily="65" charset="-120"/>
                <a:ea typeface="標楷體" panose="03000509000000000000" pitchFamily="65" charset="-120"/>
              </a:rPr>
              <a:t>可以在哪個時間點</a:t>
            </a:r>
            <a:r>
              <a:rPr lang="en-US" altLang="zh-TW" dirty="0">
                <a:latin typeface="標楷體" panose="03000509000000000000" pitchFamily="65" charset="-120"/>
                <a:ea typeface="標楷體" panose="03000509000000000000" pitchFamily="65" charset="-120"/>
              </a:rPr>
              <a:t>?</a:t>
            </a:r>
          </a:p>
          <a:p>
            <a:pPr marL="0" indent="0">
              <a:buNone/>
            </a:pPr>
            <a:r>
              <a:rPr lang="zh-TW" altLang="en-US" dirty="0">
                <a:latin typeface="標楷體" panose="03000509000000000000" pitchFamily="65" charset="-120"/>
                <a:ea typeface="標楷體" panose="03000509000000000000" pitchFamily="65" charset="-120"/>
              </a:rPr>
              <a:t>做些什麼</a:t>
            </a:r>
            <a:r>
              <a:rPr lang="en-US" altLang="zh-TW" dirty="0">
                <a:latin typeface="標楷體" panose="03000509000000000000" pitchFamily="65" charset="-120"/>
                <a:ea typeface="標楷體" panose="03000509000000000000" pitchFamily="65" charset="-120"/>
              </a:rPr>
              <a:t>?</a:t>
            </a:r>
          </a:p>
          <a:p>
            <a:pPr marL="0" indent="0">
              <a:buNone/>
            </a:pPr>
            <a:r>
              <a:rPr lang="zh-TW" altLang="en-US" dirty="0">
                <a:latin typeface="標楷體" panose="03000509000000000000" pitchFamily="65" charset="-120"/>
                <a:ea typeface="標楷體" panose="03000509000000000000" pitchFamily="65" charset="-120"/>
              </a:rPr>
              <a:t>            </a:t>
            </a:r>
            <a:endParaRPr lang="en-US" altLang="zh-TW" dirty="0">
              <a:latin typeface="標楷體" panose="03000509000000000000" pitchFamily="65" charset="-120"/>
              <a:ea typeface="標楷體" panose="03000509000000000000" pitchFamily="65" charset="-120"/>
            </a:endParaRPr>
          </a:p>
          <a:p>
            <a:pPr marL="0" indent="0">
              <a:buNone/>
            </a:pPr>
            <a:r>
              <a:rPr lang="zh-TW" altLang="en-US" dirty="0">
                <a:latin typeface="標楷體" panose="03000509000000000000" pitchFamily="65" charset="-120"/>
                <a:ea typeface="標楷體" panose="03000509000000000000" pitchFamily="65" charset="-120"/>
              </a:rPr>
              <a:t>           </a:t>
            </a:r>
            <a:r>
              <a:rPr lang="zh-TW" altLang="en-US" sz="4000" dirty="0">
                <a:latin typeface="標楷體" panose="03000509000000000000" pitchFamily="65" charset="-120"/>
                <a:ea typeface="標楷體" panose="03000509000000000000" pitchFamily="65" charset="-120"/>
              </a:rPr>
              <a:t>讓故事改寫</a:t>
            </a:r>
            <a:r>
              <a:rPr lang="en-US" altLang="zh-TW" sz="4000" dirty="0">
                <a:latin typeface="標楷體" panose="03000509000000000000" pitchFamily="65" charset="-120"/>
                <a:ea typeface="標楷體" panose="03000509000000000000" pitchFamily="65" charset="-120"/>
              </a:rPr>
              <a:t>~~</a:t>
            </a:r>
            <a:r>
              <a:rPr lang="zh-TW" altLang="en-US" sz="4000" dirty="0">
                <a:latin typeface="標楷體" panose="03000509000000000000" pitchFamily="65" charset="-120"/>
                <a:ea typeface="標楷體" panose="03000509000000000000" pitchFamily="65" charset="-120"/>
              </a:rPr>
              <a:t> </a:t>
            </a:r>
            <a:endParaRPr lang="en-US" altLang="zh-TW" sz="4000" dirty="0">
              <a:latin typeface="標楷體" panose="03000509000000000000" pitchFamily="65" charset="-120"/>
              <a:ea typeface="標楷體" panose="03000509000000000000" pitchFamily="65" charset="-120"/>
            </a:endParaRPr>
          </a:p>
          <a:p>
            <a:pPr marL="0" indent="0">
              <a:buNone/>
            </a:pPr>
            <a:endParaRPr lang="en-US" altLang="zh-TW"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22566494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latin typeface="標楷體" panose="03000509000000000000" pitchFamily="65" charset="-120"/>
                <a:ea typeface="標楷體" panose="03000509000000000000" pitchFamily="65" charset="-120"/>
              </a:rPr>
              <a:t>案例</a:t>
            </a:r>
          </a:p>
        </p:txBody>
      </p:sp>
      <p:sp>
        <p:nvSpPr>
          <p:cNvPr id="3" name="內容版面配置區 2"/>
          <p:cNvSpPr>
            <a:spLocks noGrp="1"/>
          </p:cNvSpPr>
          <p:nvPr>
            <p:ph idx="1"/>
          </p:nvPr>
        </p:nvSpPr>
        <p:spPr/>
        <p:txBody>
          <a:bodyPr/>
          <a:lstStyle/>
          <a:p>
            <a:pPr marL="0" indent="0">
              <a:buNone/>
            </a:pPr>
            <a:r>
              <a:rPr lang="zh-TW" altLang="en-US" i="1" dirty="0">
                <a:latin typeface="標楷體" panose="03000509000000000000" pitchFamily="65" charset="-120"/>
                <a:ea typeface="標楷體" panose="03000509000000000000" pitchFamily="65" charset="-120"/>
              </a:rPr>
              <a:t>本案例小美為化名，內容也經過一些修改</a:t>
            </a:r>
            <a:endParaRPr lang="en-US" altLang="zh-TW" i="1" dirty="0">
              <a:latin typeface="標楷體" panose="03000509000000000000" pitchFamily="65" charset="-120"/>
              <a:ea typeface="標楷體" panose="03000509000000000000" pitchFamily="65" charset="-120"/>
            </a:endParaRPr>
          </a:p>
          <a:p>
            <a:endParaRPr lang="en-US" altLang="zh-TW" dirty="0">
              <a:latin typeface="標楷體" panose="03000509000000000000" pitchFamily="65" charset="-120"/>
              <a:ea typeface="標楷體" panose="03000509000000000000" pitchFamily="65" charset="-120"/>
            </a:endParaRPr>
          </a:p>
          <a:p>
            <a:r>
              <a:rPr lang="zh-TW" altLang="en-US" dirty="0">
                <a:latin typeface="標楷體" panose="03000509000000000000" pitchFamily="65" charset="-120"/>
                <a:ea typeface="標楷體" panose="03000509000000000000" pitchFamily="65" charset="-120"/>
              </a:rPr>
              <a:t>小美在大一下學期時發現自己懷孕了。。。</a:t>
            </a:r>
          </a:p>
        </p:txBody>
      </p:sp>
    </p:spTree>
    <p:extLst>
      <p:ext uri="{BB962C8B-B14F-4D97-AF65-F5344CB8AC3E}">
        <p14:creationId xmlns:p14="http://schemas.microsoft.com/office/powerpoint/2010/main" val="5975597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zh-TW" altLang="en-US" dirty="0">
                <a:latin typeface="標楷體" panose="03000509000000000000" pitchFamily="65" charset="-120"/>
                <a:ea typeface="標楷體" panose="03000509000000000000" pitchFamily="65" charset="-120"/>
              </a:rPr>
              <a:t>當您面對一位來訪的學生，她告訴您她懷孕了</a:t>
            </a:r>
            <a:endParaRPr lang="en-US" altLang="zh-TW" dirty="0">
              <a:latin typeface="標楷體" panose="03000509000000000000" pitchFamily="65" charset="-120"/>
              <a:ea typeface="標楷體" panose="03000509000000000000" pitchFamily="65" charset="-120"/>
            </a:endParaRPr>
          </a:p>
          <a:p>
            <a:endParaRPr lang="en-US" altLang="zh-TW" dirty="0">
              <a:latin typeface="標楷體" panose="03000509000000000000" pitchFamily="65" charset="-120"/>
              <a:ea typeface="標楷體" panose="03000509000000000000" pitchFamily="65" charset="-120"/>
            </a:endParaRPr>
          </a:p>
          <a:p>
            <a:endParaRPr lang="en-US" altLang="zh-TW" dirty="0">
              <a:latin typeface="標楷體" panose="03000509000000000000" pitchFamily="65" charset="-120"/>
              <a:ea typeface="標楷體" panose="03000509000000000000" pitchFamily="65" charset="-120"/>
            </a:endParaRPr>
          </a:p>
          <a:p>
            <a:r>
              <a:rPr lang="zh-TW" altLang="en-US" dirty="0">
                <a:latin typeface="標楷體" panose="03000509000000000000" pitchFamily="65" charset="-120"/>
                <a:ea typeface="標楷體" panose="03000509000000000000" pitchFamily="65" charset="-120"/>
              </a:rPr>
              <a:t>您第一個想到的是。。。</a:t>
            </a:r>
            <a:endParaRPr lang="en-US" altLang="zh-TW" dirty="0">
              <a:latin typeface="標楷體" panose="03000509000000000000" pitchFamily="65" charset="-120"/>
              <a:ea typeface="標楷體" panose="03000509000000000000" pitchFamily="65" charset="-120"/>
            </a:endParaRPr>
          </a:p>
          <a:p>
            <a:r>
              <a:rPr lang="zh-TW" altLang="en-US" dirty="0">
                <a:latin typeface="標楷體" panose="03000509000000000000" pitchFamily="65" charset="-120"/>
                <a:ea typeface="標楷體" panose="03000509000000000000" pitchFamily="65" charset="-120"/>
              </a:rPr>
              <a:t>您想她可能會需要的是。。。</a:t>
            </a:r>
            <a:endParaRPr lang="en-US" altLang="zh-TW" dirty="0">
              <a:latin typeface="標楷體" panose="03000509000000000000" pitchFamily="65" charset="-120"/>
              <a:ea typeface="標楷體" panose="03000509000000000000" pitchFamily="65" charset="-120"/>
            </a:endParaRPr>
          </a:p>
          <a:p>
            <a:r>
              <a:rPr lang="zh-TW" altLang="en-US" dirty="0">
                <a:latin typeface="標楷體" panose="03000509000000000000" pitchFamily="65" charset="-120"/>
                <a:ea typeface="標楷體" panose="03000509000000000000" pitchFamily="65" charset="-120"/>
              </a:rPr>
              <a:t>您會採取的行動是。。。</a:t>
            </a:r>
          </a:p>
        </p:txBody>
      </p:sp>
    </p:spTree>
    <p:extLst>
      <p:ext uri="{BB962C8B-B14F-4D97-AF65-F5344CB8AC3E}">
        <p14:creationId xmlns:p14="http://schemas.microsoft.com/office/powerpoint/2010/main" val="2050417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fade">
                                      <p:cBhvr>
                                        <p:cTn id="19"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latin typeface="標楷體" panose="03000509000000000000" pitchFamily="65" charset="-120"/>
                <a:ea typeface="標楷體" panose="03000509000000000000" pitchFamily="65" charset="-120"/>
              </a:rPr>
              <a:t>注意</a:t>
            </a:r>
          </a:p>
        </p:txBody>
      </p:sp>
      <p:sp>
        <p:nvSpPr>
          <p:cNvPr id="3" name="內容版面配置區 2"/>
          <p:cNvSpPr>
            <a:spLocks noGrp="1"/>
          </p:cNvSpPr>
          <p:nvPr>
            <p:ph idx="1"/>
          </p:nvPr>
        </p:nvSpPr>
        <p:spPr/>
        <p:txBody>
          <a:bodyPr>
            <a:normAutofit fontScale="92500" lnSpcReduction="10000"/>
          </a:bodyPr>
          <a:lstStyle/>
          <a:p>
            <a:r>
              <a:rPr lang="zh-TW" altLang="en-US" dirty="0">
                <a:latin typeface="標楷體" panose="03000509000000000000" pitchFamily="65" charset="-120"/>
                <a:ea typeface="標楷體" panose="03000509000000000000" pitchFamily="65" charset="-120"/>
              </a:rPr>
              <a:t>您所採取的</a:t>
            </a:r>
            <a:r>
              <a:rPr lang="en-US" altLang="zh-TW" dirty="0">
                <a:latin typeface="標楷體" panose="03000509000000000000" pitchFamily="65" charset="-120"/>
                <a:ea typeface="標楷體" panose="03000509000000000000" pitchFamily="65" charset="-120"/>
              </a:rPr>
              <a:t>“</a:t>
            </a:r>
            <a:r>
              <a:rPr lang="zh-TW" altLang="en-US" dirty="0">
                <a:latin typeface="標楷體" panose="03000509000000000000" pitchFamily="65" charset="-120"/>
                <a:ea typeface="標楷體" panose="03000509000000000000" pitchFamily="65" charset="-120"/>
              </a:rPr>
              <a:t>善意</a:t>
            </a:r>
            <a:r>
              <a:rPr lang="en-US" altLang="zh-TW" dirty="0">
                <a:latin typeface="標楷體" panose="03000509000000000000" pitchFamily="65" charset="-120"/>
                <a:ea typeface="標楷體" panose="03000509000000000000" pitchFamily="65" charset="-120"/>
              </a:rPr>
              <a:t>”</a:t>
            </a:r>
            <a:r>
              <a:rPr lang="zh-TW" altLang="en-US" dirty="0">
                <a:latin typeface="標楷體" panose="03000509000000000000" pitchFamily="65" charset="-120"/>
                <a:ea typeface="標楷體" panose="03000509000000000000" pitchFamily="65" charset="-120"/>
              </a:rPr>
              <a:t>舉動或建議，是否有觸犯相關法規之疑慮</a:t>
            </a:r>
            <a:r>
              <a:rPr lang="en-US" altLang="zh-TW" dirty="0">
                <a:latin typeface="標楷體" panose="03000509000000000000" pitchFamily="65" charset="-120"/>
                <a:ea typeface="標楷體" panose="03000509000000000000" pitchFamily="65" charset="-120"/>
              </a:rPr>
              <a:t>?</a:t>
            </a:r>
          </a:p>
          <a:p>
            <a:endParaRPr lang="en-US" altLang="zh-TW" dirty="0">
              <a:latin typeface="標楷體" panose="03000509000000000000" pitchFamily="65" charset="-120"/>
              <a:ea typeface="標楷體" panose="03000509000000000000" pitchFamily="65" charset="-120"/>
            </a:endParaRPr>
          </a:p>
          <a:p>
            <a:pPr marL="0" indent="0">
              <a:buNone/>
            </a:pPr>
            <a:r>
              <a:rPr lang="zh-TW" altLang="en-US" dirty="0"/>
              <a:t>學校不得以學生懷孕、曾懷孕或育有子女為由，以明示或暗示之方式，要求適用學生請假、休學、轉學或退學。</a:t>
            </a:r>
            <a:endParaRPr lang="en-US" altLang="zh-TW" dirty="0"/>
          </a:p>
          <a:p>
            <a:pPr marL="0" indent="0">
              <a:buNone/>
            </a:pPr>
            <a:endParaRPr lang="en-US" altLang="zh-TW" dirty="0">
              <a:latin typeface="標楷體" panose="03000509000000000000" pitchFamily="65" charset="-120"/>
              <a:ea typeface="標楷體" panose="03000509000000000000" pitchFamily="65" charset="-120"/>
            </a:endParaRPr>
          </a:p>
          <a:p>
            <a:pPr marL="0" indent="0">
              <a:buNone/>
            </a:pPr>
            <a:r>
              <a:rPr lang="zh-TW" altLang="en-US" dirty="0"/>
              <a:t>學校不得歧視或違法懲處適用學生，亦不得做出其他不當之措施或決議。</a:t>
            </a:r>
            <a:endParaRPr lang="zh-TW" altLang="en-US" dirty="0">
              <a:latin typeface="標楷體" panose="03000509000000000000" pitchFamily="65" charset="-120"/>
              <a:ea typeface="標楷體" panose="03000509000000000000" pitchFamily="65" charset="-120"/>
            </a:endParaRPr>
          </a:p>
        </p:txBody>
      </p:sp>
      <p:graphicFrame>
        <p:nvGraphicFramePr>
          <p:cNvPr id="4" name="表格 3"/>
          <p:cNvGraphicFramePr>
            <a:graphicFrameLocks noGrp="1"/>
          </p:cNvGraphicFramePr>
          <p:nvPr>
            <p:extLst>
              <p:ext uri="{D42A27DB-BD31-4B8C-83A1-F6EECF244321}">
                <p14:modId xmlns:p14="http://schemas.microsoft.com/office/powerpoint/2010/main" val="1955665921"/>
              </p:ext>
            </p:extLst>
          </p:nvPr>
        </p:nvGraphicFramePr>
        <p:xfrm>
          <a:off x="260556" y="2723190"/>
          <a:ext cx="7138417" cy="331470"/>
        </p:xfrm>
        <a:graphic>
          <a:graphicData uri="http://schemas.openxmlformats.org/drawingml/2006/table">
            <a:tbl>
              <a:tblPr/>
              <a:tblGrid>
                <a:gridCol w="7138417">
                  <a:extLst>
                    <a:ext uri="{9D8B030D-6E8A-4147-A177-3AD203B41FA5}">
                      <a16:colId xmlns:a16="http://schemas.microsoft.com/office/drawing/2014/main" val="20000"/>
                    </a:ext>
                  </a:extLst>
                </a:gridCol>
              </a:tblGrid>
              <a:tr h="0">
                <a:tc>
                  <a:txBody>
                    <a:bodyPr/>
                    <a:lstStyle/>
                    <a:p>
                      <a:pPr fontAlgn="t"/>
                      <a:r>
                        <a:rPr lang="zh-TW" altLang="en-US" u="sng" dirty="0">
                          <a:solidFill>
                            <a:srgbClr val="CC6600"/>
                          </a:solidFill>
                          <a:effectLst/>
                        </a:rPr>
                        <a:t>依據</a:t>
                      </a:r>
                      <a:r>
                        <a:rPr lang="zh-TW" altLang="en-US" u="sng" dirty="0">
                          <a:solidFill>
                            <a:srgbClr val="CC6600"/>
                          </a:solidFill>
                          <a:effectLst/>
                          <a:hlinkClick r:id="rId3">
                            <a:extLst>
                              <a:ext uri="{A12FA001-AC4F-418D-AE19-62706E023703}">
                                <ahyp:hlinkClr xmlns:ahyp="http://schemas.microsoft.com/office/drawing/2018/hyperlinkcolor" val="tx"/>
                              </a:ext>
                            </a:extLst>
                          </a:hlinkClick>
                        </a:rPr>
                        <a:t>學生懷孕受教權維護及輔導協助要點</a:t>
                      </a:r>
                      <a:r>
                        <a:rPr lang="zh-TW" altLang="en-US" u="sng" dirty="0">
                          <a:solidFill>
                            <a:srgbClr val="CC6600"/>
                          </a:solidFill>
                          <a:effectLst/>
                        </a:rPr>
                        <a:t> 第四點第二項規定</a:t>
                      </a:r>
                      <a:endParaRPr lang="zh-TW" altLang="en-US" dirty="0">
                        <a:effectLst/>
                      </a:endParaRPr>
                    </a:p>
                  </a:txBody>
                  <a:tcPr marL="28575" marR="28575" marT="28575" marB="28575">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F1DDFF"/>
                      </a:solidFill>
                      <a:prstDash val="dot"/>
                      <a:round/>
                      <a:headEnd type="none" w="med" len="med"/>
                      <a:tailEnd type="none" w="med" len="med"/>
                    </a:lnB>
                    <a:solidFill>
                      <a:srgbClr val="FDFDE4"/>
                    </a:solidFill>
                  </a:tcPr>
                </a:tc>
                <a:extLst>
                  <a:ext uri="{0D108BD9-81ED-4DB2-BD59-A6C34878D82A}">
                    <a16:rowId xmlns:a16="http://schemas.microsoft.com/office/drawing/2014/main" val="10000"/>
                  </a:ext>
                </a:extLst>
              </a:tr>
            </a:tbl>
          </a:graphicData>
        </a:graphic>
      </p:graphicFrame>
      <p:graphicFrame>
        <p:nvGraphicFramePr>
          <p:cNvPr id="5" name="表格 4">
            <a:extLst>
              <a:ext uri="{FF2B5EF4-FFF2-40B4-BE49-F238E27FC236}">
                <a16:creationId xmlns:a16="http://schemas.microsoft.com/office/drawing/2014/main" id="{7CA88E08-2C2C-4EB0-A0C2-930090066032}"/>
              </a:ext>
            </a:extLst>
          </p:cNvPr>
          <p:cNvGraphicFramePr>
            <a:graphicFrameLocks noGrp="1"/>
          </p:cNvGraphicFramePr>
          <p:nvPr>
            <p:extLst>
              <p:ext uri="{D42A27DB-BD31-4B8C-83A1-F6EECF244321}">
                <p14:modId xmlns:p14="http://schemas.microsoft.com/office/powerpoint/2010/main" val="3998181423"/>
              </p:ext>
            </p:extLst>
          </p:nvPr>
        </p:nvGraphicFramePr>
        <p:xfrm>
          <a:off x="279020" y="4509120"/>
          <a:ext cx="7138417" cy="331470"/>
        </p:xfrm>
        <a:graphic>
          <a:graphicData uri="http://schemas.openxmlformats.org/drawingml/2006/table">
            <a:tbl>
              <a:tblPr/>
              <a:tblGrid>
                <a:gridCol w="7138417">
                  <a:extLst>
                    <a:ext uri="{9D8B030D-6E8A-4147-A177-3AD203B41FA5}">
                      <a16:colId xmlns:a16="http://schemas.microsoft.com/office/drawing/2014/main" val="20000"/>
                    </a:ext>
                  </a:extLst>
                </a:gridCol>
              </a:tblGrid>
              <a:tr h="0">
                <a:tc>
                  <a:txBody>
                    <a:bodyPr/>
                    <a:lstStyle/>
                    <a:p>
                      <a:pPr fontAlgn="t"/>
                      <a:r>
                        <a:rPr lang="zh-TW" altLang="en-US" u="sng" dirty="0">
                          <a:solidFill>
                            <a:srgbClr val="CC6600"/>
                          </a:solidFill>
                          <a:effectLst/>
                        </a:rPr>
                        <a:t>依據</a:t>
                      </a:r>
                      <a:r>
                        <a:rPr lang="zh-TW" altLang="en-US" u="sng" dirty="0">
                          <a:solidFill>
                            <a:srgbClr val="CC6600"/>
                          </a:solidFill>
                          <a:effectLst/>
                          <a:hlinkClick r:id="rId3">
                            <a:extLst>
                              <a:ext uri="{A12FA001-AC4F-418D-AE19-62706E023703}">
                                <ahyp:hlinkClr xmlns:ahyp="http://schemas.microsoft.com/office/drawing/2018/hyperlinkcolor" val="tx"/>
                              </a:ext>
                            </a:extLst>
                          </a:hlinkClick>
                        </a:rPr>
                        <a:t>學生懷孕受教權維護及輔導協助要點</a:t>
                      </a:r>
                      <a:r>
                        <a:rPr lang="zh-TW" altLang="en-US" u="sng" dirty="0">
                          <a:solidFill>
                            <a:srgbClr val="CC6600"/>
                          </a:solidFill>
                          <a:effectLst/>
                        </a:rPr>
                        <a:t> 第四點第五項規定</a:t>
                      </a:r>
                      <a:endParaRPr lang="zh-TW" altLang="en-US" dirty="0">
                        <a:effectLst/>
                      </a:endParaRPr>
                    </a:p>
                  </a:txBody>
                  <a:tcPr marL="28575" marR="28575" marT="28575" marB="28575">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F1DDFF"/>
                      </a:solidFill>
                      <a:prstDash val="dot"/>
                      <a:round/>
                      <a:headEnd type="none" w="med" len="med"/>
                      <a:tailEnd type="none" w="med" len="med"/>
                    </a:lnB>
                    <a:solidFill>
                      <a:srgbClr val="FDFDE4"/>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3660108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latin typeface="標楷體" panose="03000509000000000000" pitchFamily="65" charset="-120"/>
                <a:ea typeface="標楷體" panose="03000509000000000000" pitchFamily="65" charset="-120"/>
              </a:rPr>
              <a:t>注意</a:t>
            </a:r>
          </a:p>
        </p:txBody>
      </p:sp>
      <p:sp>
        <p:nvSpPr>
          <p:cNvPr id="3" name="內容版面配置區 2"/>
          <p:cNvSpPr>
            <a:spLocks noGrp="1"/>
          </p:cNvSpPr>
          <p:nvPr>
            <p:ph idx="1"/>
          </p:nvPr>
        </p:nvSpPr>
        <p:spPr/>
        <p:txBody>
          <a:bodyPr>
            <a:normAutofit lnSpcReduction="10000"/>
          </a:bodyPr>
          <a:lstStyle/>
          <a:p>
            <a:r>
              <a:rPr lang="zh-TW" altLang="en-US" dirty="0">
                <a:latin typeface="標楷體" panose="03000509000000000000" pitchFamily="65" charset="-120"/>
                <a:ea typeface="標楷體" panose="03000509000000000000" pitchFamily="65" charset="-120"/>
              </a:rPr>
              <a:t>您是否因未採取行動，而有觸犯相關法規之疑慮</a:t>
            </a:r>
            <a:r>
              <a:rPr lang="en-US" altLang="zh-TW" dirty="0">
                <a:latin typeface="標楷體" panose="03000509000000000000" pitchFamily="65" charset="-120"/>
                <a:ea typeface="標楷體" panose="03000509000000000000" pitchFamily="65" charset="-120"/>
              </a:rPr>
              <a:t>?</a:t>
            </a:r>
          </a:p>
          <a:p>
            <a:endParaRPr lang="en-US" altLang="zh-TW" dirty="0">
              <a:latin typeface="標楷體" panose="03000509000000000000" pitchFamily="65" charset="-120"/>
              <a:ea typeface="標楷體" panose="03000509000000000000" pitchFamily="65" charset="-120"/>
            </a:endParaRPr>
          </a:p>
          <a:p>
            <a:pPr marL="0" indent="0">
              <a:buNone/>
            </a:pPr>
            <a:r>
              <a:rPr lang="zh-TW" altLang="en-US" dirty="0"/>
              <a:t>學校知悉適用學生時，應依學生懷孕受教權維護及輔導協助流程圖，告知校內外保障其受教權之輔導協助資源，並主動提供學生懷孕現況與需求調查表予其填寫。適用學生為未成年者，學校應即啟動工作小組；有相關需求之成年學生，向學校提出申請者，亦同。</a:t>
            </a:r>
          </a:p>
        </p:txBody>
      </p:sp>
      <p:graphicFrame>
        <p:nvGraphicFramePr>
          <p:cNvPr id="4" name="表格 3"/>
          <p:cNvGraphicFramePr>
            <a:graphicFrameLocks noGrp="1"/>
          </p:cNvGraphicFramePr>
          <p:nvPr>
            <p:extLst>
              <p:ext uri="{D42A27DB-BD31-4B8C-83A1-F6EECF244321}">
                <p14:modId xmlns:p14="http://schemas.microsoft.com/office/powerpoint/2010/main" val="2881135739"/>
              </p:ext>
            </p:extLst>
          </p:nvPr>
        </p:nvGraphicFramePr>
        <p:xfrm>
          <a:off x="611560" y="6021288"/>
          <a:ext cx="7210425" cy="331470"/>
        </p:xfrm>
        <a:graphic>
          <a:graphicData uri="http://schemas.openxmlformats.org/drawingml/2006/table">
            <a:tbl>
              <a:tblPr/>
              <a:tblGrid>
                <a:gridCol w="7210425">
                  <a:extLst>
                    <a:ext uri="{9D8B030D-6E8A-4147-A177-3AD203B41FA5}">
                      <a16:colId xmlns:a16="http://schemas.microsoft.com/office/drawing/2014/main" val="20000"/>
                    </a:ext>
                  </a:extLst>
                </a:gridCol>
              </a:tblGrid>
              <a:tr h="0">
                <a:tc>
                  <a:txBody>
                    <a:bodyPr/>
                    <a:lstStyle/>
                    <a:p>
                      <a:pPr fontAlgn="t"/>
                      <a:r>
                        <a:rPr lang="zh-TW" altLang="en-US" u="sng" dirty="0">
                          <a:solidFill>
                            <a:srgbClr val="CC6600"/>
                          </a:solidFill>
                          <a:effectLst/>
                          <a:hlinkClick r:id="rId2"/>
                        </a:rPr>
                        <a:t>依據學生懷孕受教權維護及輔導協助要點</a:t>
                      </a:r>
                      <a:r>
                        <a:rPr lang="zh-TW" altLang="en-US" u="sng" dirty="0">
                          <a:solidFill>
                            <a:srgbClr val="CC6600"/>
                          </a:solidFill>
                          <a:effectLst/>
                        </a:rPr>
                        <a:t>第五點規定</a:t>
                      </a:r>
                      <a:endParaRPr lang="zh-TW" altLang="en-US" dirty="0">
                        <a:effectLst/>
                      </a:endParaRPr>
                    </a:p>
                  </a:txBody>
                  <a:tcPr marL="28575" marR="28575" marT="28575" marB="28575">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F1DDFF"/>
                      </a:solidFill>
                      <a:prstDash val="dot"/>
                      <a:round/>
                      <a:headEnd type="none" w="med" len="med"/>
                      <a:tailEnd type="none" w="med" len="med"/>
                    </a:lnB>
                    <a:solidFill>
                      <a:srgbClr val="FDFDE4"/>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0370559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83568" y="3429000"/>
            <a:ext cx="7772400" cy="1362075"/>
          </a:xfrm>
        </p:spPr>
        <p:txBody>
          <a:bodyPr>
            <a:normAutofit/>
          </a:bodyPr>
          <a:lstStyle/>
          <a:p>
            <a:r>
              <a:rPr lang="zh-TW" altLang="en-US" dirty="0">
                <a:latin typeface="標楷體" panose="03000509000000000000" pitchFamily="65" charset="-120"/>
                <a:ea typeface="標楷體" panose="03000509000000000000" pitchFamily="65" charset="-120"/>
              </a:rPr>
              <a:t>小美故事</a:t>
            </a:r>
            <a:r>
              <a:rPr lang="en-US" altLang="zh-TW" dirty="0">
                <a:latin typeface="標楷體" panose="03000509000000000000" pitchFamily="65" charset="-120"/>
                <a:ea typeface="標楷體" panose="03000509000000000000" pitchFamily="65" charset="-120"/>
              </a:rPr>
              <a:t>-</a:t>
            </a:r>
            <a:r>
              <a:rPr lang="zh-TW" altLang="en-US" dirty="0">
                <a:latin typeface="標楷體" panose="03000509000000000000" pitchFamily="65" charset="-120"/>
                <a:ea typeface="標楷體" panose="03000509000000000000" pitchFamily="65" charset="-120"/>
              </a:rPr>
              <a:t>續</a:t>
            </a:r>
          </a:p>
        </p:txBody>
      </p:sp>
    </p:spTree>
    <p:extLst>
      <p:ext uri="{BB962C8B-B14F-4D97-AF65-F5344CB8AC3E}">
        <p14:creationId xmlns:p14="http://schemas.microsoft.com/office/powerpoint/2010/main" val="18519199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a:latin typeface="標楷體" panose="03000509000000000000" pitchFamily="65" charset="-120"/>
                <a:ea typeface="標楷體" panose="03000509000000000000" pitchFamily="65" charset="-120"/>
              </a:rPr>
              <a:t>繼續懷孕</a:t>
            </a:r>
            <a:r>
              <a:rPr lang="en-US" altLang="zh-TW" dirty="0">
                <a:latin typeface="標楷體" panose="03000509000000000000" pitchFamily="65" charset="-120"/>
                <a:ea typeface="標楷體" panose="03000509000000000000" pitchFamily="65" charset="-120"/>
              </a:rPr>
              <a:t>?</a:t>
            </a:r>
            <a:r>
              <a:rPr lang="zh-TW" altLang="en-US" dirty="0">
                <a:latin typeface="標楷體" panose="03000509000000000000" pitchFamily="65" charset="-120"/>
                <a:ea typeface="標楷體" panose="03000509000000000000" pitchFamily="65" charset="-120"/>
              </a:rPr>
              <a:t> 休學與否</a:t>
            </a:r>
            <a:r>
              <a:rPr lang="en-US" altLang="zh-TW" dirty="0">
                <a:latin typeface="標楷體" panose="03000509000000000000" pitchFamily="65" charset="-120"/>
                <a:ea typeface="標楷體" panose="03000509000000000000" pitchFamily="65" charset="-120"/>
              </a:rPr>
              <a:t>?</a:t>
            </a:r>
            <a:endParaRPr lang="zh-TW" altLang="en-US" dirty="0">
              <a:latin typeface="標楷體" panose="03000509000000000000" pitchFamily="65" charset="-120"/>
              <a:ea typeface="標楷體" panose="03000509000000000000" pitchFamily="65" charset="-120"/>
            </a:endParaRPr>
          </a:p>
        </p:txBody>
      </p:sp>
      <p:sp>
        <p:nvSpPr>
          <p:cNvPr id="3" name="內容版面配置區 2"/>
          <p:cNvSpPr>
            <a:spLocks noGrp="1"/>
          </p:cNvSpPr>
          <p:nvPr>
            <p:ph idx="1"/>
          </p:nvPr>
        </p:nvSpPr>
        <p:spPr/>
        <p:txBody>
          <a:bodyPr/>
          <a:lstStyle/>
          <a:p>
            <a:pPr marL="0" indent="0">
              <a:buNone/>
            </a:pPr>
            <a:r>
              <a:rPr lang="zh-TW" altLang="en-US" dirty="0">
                <a:latin typeface="標楷體" panose="03000509000000000000" pitchFamily="65" charset="-120"/>
                <a:ea typeface="標楷體" panose="03000509000000000000" pitchFamily="65" charset="-120"/>
              </a:rPr>
              <a:t>小美經歷了一連串的家庭風暴，</a:t>
            </a:r>
            <a:endParaRPr lang="en-US" altLang="zh-TW" dirty="0">
              <a:latin typeface="標楷體" panose="03000509000000000000" pitchFamily="65" charset="-120"/>
              <a:ea typeface="標楷體" panose="03000509000000000000" pitchFamily="65" charset="-120"/>
            </a:endParaRPr>
          </a:p>
          <a:p>
            <a:pPr marL="0" indent="0">
              <a:buNone/>
            </a:pPr>
            <a:r>
              <a:rPr lang="zh-TW" altLang="en-US" dirty="0">
                <a:latin typeface="標楷體" panose="03000509000000000000" pitchFamily="65" charset="-120"/>
                <a:ea typeface="標楷體" panose="03000509000000000000" pitchFamily="65" charset="-120"/>
              </a:rPr>
              <a:t>之後，</a:t>
            </a:r>
            <a:endParaRPr lang="en-US" altLang="zh-TW" dirty="0">
              <a:latin typeface="標楷體" panose="03000509000000000000" pitchFamily="65" charset="-120"/>
              <a:ea typeface="標楷體" panose="03000509000000000000" pitchFamily="65" charset="-120"/>
            </a:endParaRPr>
          </a:p>
          <a:p>
            <a:pPr marL="0" indent="0">
              <a:buNone/>
            </a:pPr>
            <a:r>
              <a:rPr lang="zh-TW" altLang="en-US" dirty="0">
                <a:latin typeface="標楷體" panose="03000509000000000000" pitchFamily="65" charset="-120"/>
                <a:ea typeface="標楷體" panose="03000509000000000000" pitchFamily="65" charset="-120"/>
              </a:rPr>
              <a:t>小美終於下定決心繼續懷孕並繼續完成學業。</a:t>
            </a:r>
          </a:p>
          <a:p>
            <a:endParaRPr lang="zh-TW" altLang="en-US" dirty="0"/>
          </a:p>
        </p:txBody>
      </p:sp>
    </p:spTree>
    <p:extLst>
      <p:ext uri="{BB962C8B-B14F-4D97-AF65-F5344CB8AC3E}">
        <p14:creationId xmlns:p14="http://schemas.microsoft.com/office/powerpoint/2010/main" val="1603829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latin typeface="標楷體" panose="03000509000000000000" pitchFamily="65" charset="-120"/>
                <a:ea typeface="標楷體" panose="03000509000000000000" pitchFamily="65" charset="-120"/>
              </a:rPr>
              <a:t>選擇後的承擔</a:t>
            </a:r>
          </a:p>
        </p:txBody>
      </p:sp>
      <p:sp>
        <p:nvSpPr>
          <p:cNvPr id="3" name="內容版面配置區 2"/>
          <p:cNvSpPr>
            <a:spLocks noGrp="1"/>
          </p:cNvSpPr>
          <p:nvPr>
            <p:ph idx="1"/>
          </p:nvPr>
        </p:nvSpPr>
        <p:spPr/>
        <p:txBody>
          <a:bodyPr/>
          <a:lstStyle/>
          <a:p>
            <a:pPr marL="0" indent="0">
              <a:buNone/>
            </a:pPr>
            <a:r>
              <a:rPr lang="zh-TW" altLang="en-US" dirty="0">
                <a:latin typeface="標楷體" panose="03000509000000000000" pitchFamily="65" charset="-120"/>
                <a:ea typeface="標楷體" panose="03000509000000000000" pitchFamily="65" charset="-120"/>
              </a:rPr>
              <a:t>隨著肚子越來越大，</a:t>
            </a:r>
            <a:endParaRPr lang="en-US" altLang="zh-TW" dirty="0">
              <a:latin typeface="標楷體" panose="03000509000000000000" pitchFamily="65" charset="-120"/>
              <a:ea typeface="標楷體" panose="03000509000000000000" pitchFamily="65" charset="-120"/>
            </a:endParaRPr>
          </a:p>
          <a:p>
            <a:pPr marL="0" indent="0">
              <a:buNone/>
            </a:pPr>
            <a:r>
              <a:rPr lang="zh-TW" altLang="en-US" dirty="0">
                <a:latin typeface="標楷體" panose="03000509000000000000" pitchFamily="65" charset="-120"/>
                <a:ea typeface="標楷體" panose="03000509000000000000" pitchFamily="65" charset="-120"/>
              </a:rPr>
              <a:t>小美天天經歷著身邊人們的異樣眼光，</a:t>
            </a:r>
            <a:endParaRPr lang="en-US" altLang="zh-TW" dirty="0">
              <a:latin typeface="標楷體" panose="03000509000000000000" pitchFamily="65" charset="-120"/>
              <a:ea typeface="標楷體" panose="03000509000000000000" pitchFamily="65" charset="-120"/>
            </a:endParaRPr>
          </a:p>
          <a:p>
            <a:pPr marL="0" indent="0">
              <a:buNone/>
            </a:pPr>
            <a:r>
              <a:rPr lang="zh-TW" altLang="en-US" dirty="0">
                <a:latin typeface="標楷體" panose="03000509000000000000" pitchFamily="65" charset="-120"/>
                <a:ea typeface="標楷體" panose="03000509000000000000" pitchFamily="65" charset="-120"/>
              </a:rPr>
              <a:t>克服著將日益龐大的身軀擠進小小的課桌椅中的日子。</a:t>
            </a:r>
            <a:endParaRPr lang="en-US" altLang="zh-TW" dirty="0">
              <a:latin typeface="標楷體" panose="03000509000000000000" pitchFamily="65" charset="-120"/>
              <a:ea typeface="標楷體" panose="03000509000000000000" pitchFamily="65" charset="-120"/>
            </a:endParaRPr>
          </a:p>
          <a:p>
            <a:pPr marL="0" indent="0">
              <a:buNone/>
            </a:pPr>
            <a:r>
              <a:rPr lang="zh-TW" altLang="en-US" dirty="0">
                <a:latin typeface="標楷體" panose="03000509000000000000" pitchFamily="65" charset="-120"/>
                <a:ea typeface="標楷體" panose="03000509000000000000" pitchFamily="65" charset="-120"/>
              </a:rPr>
              <a:t>終於，</a:t>
            </a:r>
            <a:endParaRPr lang="en-US" altLang="zh-TW" dirty="0">
              <a:latin typeface="標楷體" panose="03000509000000000000" pitchFamily="65" charset="-120"/>
              <a:ea typeface="標楷體" panose="03000509000000000000" pitchFamily="65" charset="-120"/>
            </a:endParaRPr>
          </a:p>
          <a:p>
            <a:pPr marL="0" indent="0">
              <a:buNone/>
            </a:pPr>
            <a:r>
              <a:rPr lang="zh-TW" altLang="en-US" dirty="0">
                <a:latin typeface="標楷體" panose="03000509000000000000" pitchFamily="65" charset="-120"/>
                <a:ea typeface="標楷體" panose="03000509000000000000" pitchFamily="65" charset="-120"/>
              </a:rPr>
              <a:t>小美完成了課程與考試，</a:t>
            </a:r>
            <a:endParaRPr lang="en-US" altLang="zh-TW" dirty="0">
              <a:latin typeface="標楷體" panose="03000509000000000000" pitchFamily="65" charset="-120"/>
              <a:ea typeface="標楷體" panose="03000509000000000000" pitchFamily="65" charset="-120"/>
            </a:endParaRPr>
          </a:p>
          <a:p>
            <a:pPr marL="0" indent="0">
              <a:buNone/>
            </a:pPr>
            <a:r>
              <a:rPr lang="zh-TW" altLang="en-US" dirty="0">
                <a:latin typeface="標楷體" panose="03000509000000000000" pitchFamily="65" charset="-120"/>
                <a:ea typeface="標楷體" panose="03000509000000000000" pitchFamily="65" charset="-120"/>
              </a:rPr>
              <a:t>也於暑假後期，順利生產。</a:t>
            </a:r>
          </a:p>
        </p:txBody>
      </p:sp>
    </p:spTree>
    <p:extLst>
      <p:ext uri="{BB962C8B-B14F-4D97-AF65-F5344CB8AC3E}">
        <p14:creationId xmlns:p14="http://schemas.microsoft.com/office/powerpoint/2010/main" val="20337079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a:latin typeface="標楷體" panose="03000509000000000000" pitchFamily="65" charset="-120"/>
                <a:ea typeface="標楷體" panose="03000509000000000000" pitchFamily="65" charset="-120"/>
              </a:rPr>
              <a:t>育兒階段繼續就學的挑戰</a:t>
            </a:r>
            <a:endParaRPr lang="zh-TW" altLang="en-US" dirty="0"/>
          </a:p>
        </p:txBody>
      </p:sp>
      <p:sp>
        <p:nvSpPr>
          <p:cNvPr id="3" name="內容版面配置區 2"/>
          <p:cNvSpPr>
            <a:spLocks noGrp="1"/>
          </p:cNvSpPr>
          <p:nvPr>
            <p:ph idx="1"/>
          </p:nvPr>
        </p:nvSpPr>
        <p:spPr/>
        <p:txBody>
          <a:bodyPr/>
          <a:lstStyle/>
          <a:p>
            <a:pPr marL="0" indent="0">
              <a:buNone/>
            </a:pPr>
            <a:r>
              <a:rPr lang="zh-TW" altLang="en-US" dirty="0">
                <a:latin typeface="標楷體" panose="03000509000000000000" pitchFamily="65" charset="-120"/>
                <a:ea typeface="標楷體" panose="03000509000000000000" pitchFamily="65" charset="-120"/>
              </a:rPr>
              <a:t>小美婚後定居台南。</a:t>
            </a:r>
            <a:endParaRPr lang="en-US" altLang="zh-TW" dirty="0">
              <a:latin typeface="標楷體" panose="03000509000000000000" pitchFamily="65" charset="-120"/>
              <a:ea typeface="標楷體" panose="03000509000000000000" pitchFamily="65" charset="-120"/>
            </a:endParaRPr>
          </a:p>
          <a:p>
            <a:pPr marL="0" indent="0">
              <a:buNone/>
            </a:pPr>
            <a:r>
              <a:rPr lang="zh-TW" altLang="en-US" dirty="0">
                <a:latin typeface="標楷體" panose="03000509000000000000" pitchFamily="65" charset="-120"/>
                <a:ea typeface="標楷體" panose="03000509000000000000" pitchFamily="65" charset="-120"/>
              </a:rPr>
              <a:t>開學一個多月後，</a:t>
            </a:r>
            <a:endParaRPr lang="en-US" altLang="zh-TW" dirty="0">
              <a:latin typeface="標楷體" panose="03000509000000000000" pitchFamily="65" charset="-120"/>
              <a:ea typeface="標楷體" panose="03000509000000000000" pitchFamily="65" charset="-120"/>
            </a:endParaRPr>
          </a:p>
          <a:p>
            <a:pPr marL="0" indent="0">
              <a:buNone/>
            </a:pPr>
            <a:r>
              <a:rPr lang="zh-TW" altLang="en-US" dirty="0">
                <a:latin typeface="標楷體" panose="03000509000000000000" pitchFamily="65" charset="-120"/>
                <a:ea typeface="標楷體" panose="03000509000000000000" pitchFamily="65" charset="-120"/>
              </a:rPr>
              <a:t>小美坐完月子，</a:t>
            </a:r>
            <a:endParaRPr lang="en-US" altLang="zh-TW" dirty="0">
              <a:latin typeface="標楷體" panose="03000509000000000000" pitchFamily="65" charset="-120"/>
              <a:ea typeface="標楷體" panose="03000509000000000000" pitchFamily="65" charset="-120"/>
            </a:endParaRPr>
          </a:p>
          <a:p>
            <a:pPr marL="0" indent="0">
              <a:buNone/>
            </a:pPr>
            <a:r>
              <a:rPr lang="zh-TW" altLang="en-US" dirty="0">
                <a:latin typeface="標楷體" panose="03000509000000000000" pitchFamily="65" charset="-120"/>
                <a:ea typeface="標楷體" panose="03000509000000000000" pitchFamily="65" charset="-120"/>
              </a:rPr>
              <a:t>帶著人妻、人母的新身份，</a:t>
            </a:r>
            <a:endParaRPr lang="en-US" altLang="zh-TW" dirty="0">
              <a:latin typeface="標楷體" panose="03000509000000000000" pitchFamily="65" charset="-120"/>
              <a:ea typeface="標楷體" panose="03000509000000000000" pitchFamily="65" charset="-120"/>
            </a:endParaRPr>
          </a:p>
          <a:p>
            <a:pPr marL="0" indent="0">
              <a:buNone/>
            </a:pPr>
            <a:r>
              <a:rPr lang="zh-TW" altLang="en-US" dirty="0">
                <a:latin typeface="標楷體" panose="03000509000000000000" pitchFamily="65" charset="-120"/>
                <a:ea typeface="標楷體" panose="03000509000000000000" pitchFamily="65" charset="-120"/>
              </a:rPr>
              <a:t>也帶著</a:t>
            </a:r>
            <a:r>
              <a:rPr lang="zh-TW" altLang="en-US" b="1" dirty="0">
                <a:latin typeface="標楷體" panose="03000509000000000000" pitchFamily="65" charset="-120"/>
                <a:ea typeface="標楷體" panose="03000509000000000000" pitchFamily="65" charset="-120"/>
              </a:rPr>
              <a:t>勇氣與樂觀</a:t>
            </a:r>
            <a:r>
              <a:rPr lang="zh-TW" altLang="en-US" dirty="0">
                <a:latin typeface="標楷體" panose="03000509000000000000" pitchFamily="65" charset="-120"/>
                <a:ea typeface="標楷體" panose="03000509000000000000" pitchFamily="65" charset="-120"/>
              </a:rPr>
              <a:t>，迎接新挑戰。</a:t>
            </a:r>
          </a:p>
        </p:txBody>
      </p:sp>
    </p:spTree>
    <p:extLst>
      <p:ext uri="{BB962C8B-B14F-4D97-AF65-F5344CB8AC3E}">
        <p14:creationId xmlns:p14="http://schemas.microsoft.com/office/powerpoint/2010/main" val="840745776"/>
      </p:ext>
    </p:extLst>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429</TotalTime>
  <Words>1012</Words>
  <Application>Microsoft Office PowerPoint</Application>
  <PresentationFormat>如螢幕大小 (4:3)</PresentationFormat>
  <Paragraphs>91</Paragraphs>
  <Slides>18</Slides>
  <Notes>1</Notes>
  <HiddenSlides>0</HiddenSlides>
  <MMClips>0</MMClips>
  <ScaleCrop>false</ScaleCrop>
  <HeadingPairs>
    <vt:vector size="6" baseType="variant">
      <vt:variant>
        <vt:lpstr>使用字型</vt:lpstr>
      </vt:variant>
      <vt:variant>
        <vt:i4>4</vt:i4>
      </vt:variant>
      <vt:variant>
        <vt:lpstr>佈景主題</vt:lpstr>
      </vt:variant>
      <vt:variant>
        <vt:i4>1</vt:i4>
      </vt:variant>
      <vt:variant>
        <vt:lpstr>投影片標題</vt:lpstr>
      </vt:variant>
      <vt:variant>
        <vt:i4>18</vt:i4>
      </vt:variant>
    </vt:vector>
  </HeadingPairs>
  <TitlesOfParts>
    <vt:vector size="23" baseType="lpstr">
      <vt:lpstr>新細明體</vt:lpstr>
      <vt:lpstr>標楷體</vt:lpstr>
      <vt:lpstr>Arial</vt:lpstr>
      <vt:lpstr>Calibri</vt:lpstr>
      <vt:lpstr>Office 佈景主題</vt:lpstr>
      <vt:lpstr>懷孕學生受教權維護與輔導</vt:lpstr>
      <vt:lpstr>案例</vt:lpstr>
      <vt:lpstr>PowerPoint 簡報</vt:lpstr>
      <vt:lpstr>注意</vt:lpstr>
      <vt:lpstr>注意</vt:lpstr>
      <vt:lpstr>小美故事-續</vt:lpstr>
      <vt:lpstr>繼續懷孕? 休學與否?</vt:lpstr>
      <vt:lpstr>選擇後的承擔</vt:lpstr>
      <vt:lpstr>育兒階段繼續就學的挑戰</vt:lpstr>
      <vt:lpstr>PowerPoint 簡報</vt:lpstr>
      <vt:lpstr>故事改寫</vt:lpstr>
      <vt:lpstr>PowerPoint 簡報</vt:lpstr>
      <vt:lpstr>工作小組</vt:lpstr>
      <vt:lpstr>PowerPoint 簡報</vt:lpstr>
      <vt:lpstr>PowerPoint 簡報</vt:lpstr>
      <vt:lpstr>PowerPoint 簡報</vt:lpstr>
      <vt:lpstr>輔導單位的輔導內容</vt:lpstr>
      <vt:lpstr>想一想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學生事務處學生輔導諮商中心林涵雲</dc:creator>
  <cp:lastModifiedBy>Pei-shan</cp:lastModifiedBy>
  <cp:revision>16</cp:revision>
  <cp:lastPrinted>2017-03-14T06:26:57Z</cp:lastPrinted>
  <dcterms:created xsi:type="dcterms:W3CDTF">2017-03-14T03:03:26Z</dcterms:created>
  <dcterms:modified xsi:type="dcterms:W3CDTF">2024-03-28T17:14:24Z</dcterms:modified>
</cp:coreProperties>
</file>